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comments/comment4.xml" ContentType="application/vnd.openxmlformats-officedocument.presentationml.comments+xml"/>
  <Override PartName="/ppt/comments/comment5.xml" ContentType="application/vnd.openxmlformats-officedocument.presentationml.comments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7"/>
  </p:notesMasterIdLst>
  <p:sldIdLst>
    <p:sldId id="267" r:id="rId2"/>
    <p:sldId id="320" r:id="rId3"/>
    <p:sldId id="325" r:id="rId4"/>
    <p:sldId id="314" r:id="rId5"/>
    <p:sldId id="290" r:id="rId6"/>
    <p:sldId id="323" r:id="rId7"/>
    <p:sldId id="326" r:id="rId8"/>
    <p:sldId id="303" r:id="rId9"/>
    <p:sldId id="280" r:id="rId10"/>
    <p:sldId id="333" r:id="rId11"/>
    <p:sldId id="336" r:id="rId12"/>
    <p:sldId id="358" r:id="rId13"/>
    <p:sldId id="343" r:id="rId14"/>
    <p:sldId id="367" r:id="rId15"/>
    <p:sldId id="339" r:id="rId16"/>
    <p:sldId id="368" r:id="rId17"/>
    <p:sldId id="369" r:id="rId18"/>
    <p:sldId id="370" r:id="rId19"/>
    <p:sldId id="342" r:id="rId20"/>
    <p:sldId id="371" r:id="rId21"/>
    <p:sldId id="341" r:id="rId22"/>
    <p:sldId id="372" r:id="rId23"/>
    <p:sldId id="373" r:id="rId24"/>
    <p:sldId id="374" r:id="rId25"/>
    <p:sldId id="375" r:id="rId26"/>
    <p:sldId id="355" r:id="rId27"/>
    <p:sldId id="340" r:id="rId28"/>
    <p:sldId id="344" r:id="rId29"/>
    <p:sldId id="322" r:id="rId30"/>
    <p:sldId id="347" r:id="rId31"/>
    <p:sldId id="346" r:id="rId32"/>
    <p:sldId id="348" r:id="rId33"/>
    <p:sldId id="357" r:id="rId34"/>
    <p:sldId id="349" r:id="rId35"/>
    <p:sldId id="356" r:id="rId36"/>
    <p:sldId id="350" r:id="rId37"/>
    <p:sldId id="351" r:id="rId38"/>
    <p:sldId id="353" r:id="rId39"/>
    <p:sldId id="354" r:id="rId40"/>
    <p:sldId id="345" r:id="rId41"/>
    <p:sldId id="286" r:id="rId42"/>
    <p:sldId id="307" r:id="rId43"/>
    <p:sldId id="309" r:id="rId44"/>
    <p:sldId id="312" r:id="rId45"/>
    <p:sldId id="359" r:id="rId46"/>
    <p:sldId id="361" r:id="rId47"/>
    <p:sldId id="360" r:id="rId48"/>
    <p:sldId id="264" r:id="rId49"/>
    <p:sldId id="313" r:id="rId50"/>
    <p:sldId id="278" r:id="rId51"/>
    <p:sldId id="338" r:id="rId52"/>
    <p:sldId id="316" r:id="rId53"/>
    <p:sldId id="311" r:id="rId54"/>
    <p:sldId id="318" r:id="rId55"/>
    <p:sldId id="364" r:id="rId56"/>
    <p:sldId id="365" r:id="rId57"/>
    <p:sldId id="366" r:id="rId58"/>
    <p:sldId id="377" r:id="rId59"/>
    <p:sldId id="324" r:id="rId60"/>
    <p:sldId id="294" r:id="rId61"/>
    <p:sldId id="295" r:id="rId62"/>
    <p:sldId id="330" r:id="rId63"/>
    <p:sldId id="328" r:id="rId64"/>
    <p:sldId id="332" r:id="rId65"/>
    <p:sldId id="362" r:id="rId66"/>
    <p:sldId id="321" r:id="rId67"/>
    <p:sldId id="275" r:id="rId68"/>
    <p:sldId id="271" r:id="rId69"/>
    <p:sldId id="331" r:id="rId70"/>
    <p:sldId id="334" r:id="rId71"/>
    <p:sldId id="363" r:id="rId72"/>
    <p:sldId id="337" r:id="rId73"/>
    <p:sldId id="315" r:id="rId74"/>
    <p:sldId id="287" r:id="rId75"/>
    <p:sldId id="310" r:id="rId76"/>
    <p:sldId id="284" r:id="rId77"/>
    <p:sldId id="393" r:id="rId78"/>
    <p:sldId id="376" r:id="rId79"/>
    <p:sldId id="317" r:id="rId80"/>
    <p:sldId id="379" r:id="rId81"/>
    <p:sldId id="382" r:id="rId82"/>
    <p:sldId id="384" r:id="rId83"/>
    <p:sldId id="383" r:id="rId84"/>
    <p:sldId id="386" r:id="rId85"/>
    <p:sldId id="385" r:id="rId86"/>
    <p:sldId id="389" r:id="rId87"/>
    <p:sldId id="388" r:id="rId88"/>
    <p:sldId id="392" r:id="rId89"/>
    <p:sldId id="391" r:id="rId90"/>
    <p:sldId id="270" r:id="rId91"/>
    <p:sldId id="302" r:id="rId92"/>
    <p:sldId id="306" r:id="rId93"/>
    <p:sldId id="387" r:id="rId94"/>
    <p:sldId id="378" r:id="rId95"/>
    <p:sldId id="390" r:id="rId9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99865AB-00B6-44D1-8A24-6263964CD770}">
          <p14:sldIdLst>
            <p14:sldId id="267"/>
            <p14:sldId id="320"/>
            <p14:sldId id="325"/>
            <p14:sldId id="314"/>
            <p14:sldId id="290"/>
            <p14:sldId id="323"/>
            <p14:sldId id="326"/>
            <p14:sldId id="303"/>
            <p14:sldId id="280"/>
            <p14:sldId id="333"/>
            <p14:sldId id="336"/>
            <p14:sldId id="358"/>
            <p14:sldId id="343"/>
            <p14:sldId id="367"/>
            <p14:sldId id="339"/>
            <p14:sldId id="368"/>
            <p14:sldId id="369"/>
            <p14:sldId id="370"/>
            <p14:sldId id="342"/>
            <p14:sldId id="371"/>
            <p14:sldId id="341"/>
            <p14:sldId id="372"/>
            <p14:sldId id="373"/>
            <p14:sldId id="374"/>
            <p14:sldId id="375"/>
            <p14:sldId id="355"/>
            <p14:sldId id="340"/>
            <p14:sldId id="344"/>
            <p14:sldId id="322"/>
            <p14:sldId id="347"/>
            <p14:sldId id="346"/>
            <p14:sldId id="348"/>
            <p14:sldId id="357"/>
            <p14:sldId id="349"/>
            <p14:sldId id="356"/>
            <p14:sldId id="350"/>
            <p14:sldId id="351"/>
            <p14:sldId id="353"/>
            <p14:sldId id="354"/>
            <p14:sldId id="345"/>
            <p14:sldId id="286"/>
            <p14:sldId id="307"/>
            <p14:sldId id="309"/>
            <p14:sldId id="312"/>
            <p14:sldId id="359"/>
            <p14:sldId id="361"/>
            <p14:sldId id="360"/>
            <p14:sldId id="264"/>
            <p14:sldId id="313"/>
            <p14:sldId id="278"/>
            <p14:sldId id="338"/>
            <p14:sldId id="316"/>
            <p14:sldId id="311"/>
            <p14:sldId id="318"/>
            <p14:sldId id="364"/>
            <p14:sldId id="365"/>
            <p14:sldId id="366"/>
            <p14:sldId id="377"/>
            <p14:sldId id="324"/>
            <p14:sldId id="294"/>
            <p14:sldId id="295"/>
            <p14:sldId id="330"/>
            <p14:sldId id="328"/>
            <p14:sldId id="332"/>
            <p14:sldId id="362"/>
            <p14:sldId id="321"/>
            <p14:sldId id="275"/>
            <p14:sldId id="271"/>
            <p14:sldId id="331"/>
            <p14:sldId id="334"/>
            <p14:sldId id="363"/>
            <p14:sldId id="337"/>
            <p14:sldId id="315"/>
            <p14:sldId id="287"/>
            <p14:sldId id="310"/>
            <p14:sldId id="284"/>
            <p14:sldId id="393"/>
            <p14:sldId id="376"/>
            <p14:sldId id="317"/>
            <p14:sldId id="379"/>
            <p14:sldId id="382"/>
            <p14:sldId id="384"/>
            <p14:sldId id="383"/>
            <p14:sldId id="386"/>
            <p14:sldId id="385"/>
            <p14:sldId id="389"/>
            <p14:sldId id="388"/>
            <p14:sldId id="392"/>
            <p14:sldId id="391"/>
            <p14:sldId id="270"/>
            <p14:sldId id="302"/>
            <p14:sldId id="306"/>
            <p14:sldId id="387"/>
          </p14:sldIdLst>
        </p14:section>
        <p14:section name="Untitled Section" id="{BE55AA79-A3F5-4351-8B37-36777D36216E}">
          <p14:sldIdLst>
            <p14:sldId id="378"/>
            <p14:sldId id="39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man Kiss" initials="RK" lastIdx="1" clrIdx="0">
    <p:extLst>
      <p:ext uri="{19B8F6BF-5375-455C-9EA6-DF929625EA0E}">
        <p15:presenceInfo xmlns:p15="http://schemas.microsoft.com/office/powerpoint/2012/main" userId="Roman Kiss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5641" autoAdjust="0"/>
    <p:restoredTop sz="94660"/>
  </p:normalViewPr>
  <p:slideViewPr>
    <p:cSldViewPr snapToGrid="0">
      <p:cViewPr>
        <p:scale>
          <a:sx n="99" d="100"/>
          <a:sy n="99" d="100"/>
        </p:scale>
        <p:origin x="100" y="17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commentAuthors" Target="commentAuthor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presProps" Target="presProps.xml"/><Relationship Id="rId10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notesMaster" Target="notesMasters/notesMaster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6-12-28T23:43:11.905" idx="1">
    <p:pos x="10" y="10"/>
    <p:text/>
    <p:extLst>
      <p:ext uri="{C676402C-5697-4E1C-873F-D02D1690AC5C}">
        <p15:threadingInfo xmlns:p15="http://schemas.microsoft.com/office/powerpoint/2012/main" timeZoneBias="48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6-12-28T23:43:11.905" idx="1">
    <p:pos x="10" y="10"/>
    <p:text/>
    <p:extLst>
      <p:ext uri="{C676402C-5697-4E1C-873F-D02D1690AC5C}">
        <p15:threadingInfo xmlns:p15="http://schemas.microsoft.com/office/powerpoint/2012/main" timeZoneBias="48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6-12-28T23:43:11.905" idx="1">
    <p:pos x="10" y="10"/>
    <p:text/>
    <p:extLst>
      <p:ext uri="{C676402C-5697-4E1C-873F-D02D1690AC5C}">
        <p15:threadingInfo xmlns:p15="http://schemas.microsoft.com/office/powerpoint/2012/main" timeZoneBias="48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6-12-28T23:43:11.905" idx="1">
    <p:pos x="10" y="10"/>
    <p:text/>
    <p:extLst>
      <p:ext uri="{C676402C-5697-4E1C-873F-D02D1690AC5C}">
        <p15:threadingInfo xmlns:p15="http://schemas.microsoft.com/office/powerpoint/2012/main" timeZoneBias="48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6-12-28T23:43:11.905" idx="1">
    <p:pos x="10" y="10"/>
    <p:text/>
    <p:extLst>
      <p:ext uri="{C676402C-5697-4E1C-873F-D02D1690AC5C}">
        <p15:threadingInfo xmlns:p15="http://schemas.microsoft.com/office/powerpoint/2012/main" timeZoneBias="48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1A6F55-A9B8-4E3F-A66F-2FC30D92F723}" type="datetimeFigureOut">
              <a:rPr lang="en-US" smtClean="0"/>
              <a:t>5/11/2017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50A180-EC24-4A39-B242-273BA0308B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3334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33035-98E4-45FD-BFC8-24883317C6D4}" type="datetimeFigureOut">
              <a:rPr lang="en-US" smtClean="0"/>
              <a:t>5/11/2017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FE8A7-90FF-4DB1-9056-262535766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7255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33035-98E4-45FD-BFC8-24883317C6D4}" type="datetimeFigureOut">
              <a:rPr lang="en-US" smtClean="0"/>
              <a:t>5/11/2017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FE8A7-90FF-4DB1-9056-262535766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593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33035-98E4-45FD-BFC8-24883317C6D4}" type="datetimeFigureOut">
              <a:rPr lang="en-US" smtClean="0"/>
              <a:t>5/11/2017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FE8A7-90FF-4DB1-9056-262535766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4154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33035-98E4-45FD-BFC8-24883317C6D4}" type="datetimeFigureOut">
              <a:rPr lang="en-US" smtClean="0"/>
              <a:t>5/11/2017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FE8A7-90FF-4DB1-9056-262535766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7464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33035-98E4-45FD-BFC8-24883317C6D4}" type="datetimeFigureOut">
              <a:rPr lang="en-US" smtClean="0"/>
              <a:t>5/11/2017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FE8A7-90FF-4DB1-9056-262535766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3721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33035-98E4-45FD-BFC8-24883317C6D4}" type="datetimeFigureOut">
              <a:rPr lang="en-US" smtClean="0"/>
              <a:t>5/11/2017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FE8A7-90FF-4DB1-9056-262535766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8265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33035-98E4-45FD-BFC8-24883317C6D4}" type="datetimeFigureOut">
              <a:rPr lang="en-US" smtClean="0"/>
              <a:t>5/11/2017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FE8A7-90FF-4DB1-9056-262535766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2467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33035-98E4-45FD-BFC8-24883317C6D4}" type="datetimeFigureOut">
              <a:rPr lang="en-US" smtClean="0"/>
              <a:t>5/11/2017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FE8A7-90FF-4DB1-9056-262535766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9358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33035-98E4-45FD-BFC8-24883317C6D4}" type="datetimeFigureOut">
              <a:rPr lang="en-US" smtClean="0"/>
              <a:t>5/11/2017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FE8A7-90FF-4DB1-9056-262535766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3360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33035-98E4-45FD-BFC8-24883317C6D4}" type="datetimeFigureOut">
              <a:rPr lang="en-US" smtClean="0"/>
              <a:t>5/11/2017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FE8A7-90FF-4DB1-9056-262535766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3818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33035-98E4-45FD-BFC8-24883317C6D4}" type="datetimeFigureOut">
              <a:rPr lang="en-US" smtClean="0"/>
              <a:t>5/11/2017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FE8A7-90FF-4DB1-9056-262535766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4320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033035-98E4-45FD-BFC8-24883317C6D4}" type="datetimeFigureOut">
              <a:rPr lang="en-US" smtClean="0"/>
              <a:t>5/11/2017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2FE8A7-90FF-4DB1-9056-262535766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0971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eclipse.org/paho/clients/js/utility/" TargetMode="External"/><Relationship Id="rId3" Type="http://schemas.openxmlformats.org/officeDocument/2006/relationships/hyperlink" Target="https://marketplace.visualstudio.com/items?itemName=MicrosoftIoT.WindowsIoTCoreProjectTemplates" TargetMode="External"/><Relationship Id="rId7" Type="http://schemas.openxmlformats.org/officeDocument/2006/relationships/hyperlink" Target="http://www.stardock.me/mqttbox.html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eveloper.microsoft.com/en-us/windows/iot/samples/helloblinkybackground" TargetMode="External"/><Relationship Id="rId5" Type="http://schemas.openxmlformats.org/officeDocument/2006/relationships/hyperlink" Target="https://github.com/ms-iot/samples" TargetMode="External"/><Relationship Id="rId4" Type="http://schemas.openxmlformats.org/officeDocument/2006/relationships/hyperlink" Target="https://www.visualstudio.com/vs/azure-tools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icrosoft.com/en-us/windows/iot/Samples/helloblinky" TargetMode="External"/><Relationship Id="rId2" Type="http://schemas.openxmlformats.org/officeDocument/2006/relationships/hyperlink" Target="https://developer.microsoft.com/en-us/windows/iot/docs/buildingappsforiotcore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cs.microsoft.com/en-us/azure/stream-analytics/stream-analytics-build-an-iot-solution-using-stream-analytics" TargetMode="External"/><Relationship Id="rId5" Type="http://schemas.openxmlformats.org/officeDocument/2006/relationships/hyperlink" Target="https://developer.microsoft.com/en-us/windows/iot/samples/helloblinkybackground" TargetMode="External"/><Relationship Id="rId4" Type="http://schemas.openxmlformats.org/officeDocument/2006/relationships/hyperlink" Target="https://developer.microsoft.com/en-us/windows/iot/samples/helloworld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hyperlink" Target="https://developer.microsoft.com/en-us/windows/iot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1.xml"/><Relationship Id="rId4" Type="http://schemas.openxmlformats.org/officeDocument/2006/relationships/image" Target="../media/image54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comments" Target="../comments/comment2.xml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9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7" Type="http://schemas.openxmlformats.org/officeDocument/2006/relationships/image" Target="../media/image5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58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8.png"/><Relationship Id="rId7" Type="http://schemas.openxmlformats.org/officeDocument/2006/relationships/image" Target="../media/image5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58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68.png"/><Relationship Id="rId7" Type="http://schemas.openxmlformats.org/officeDocument/2006/relationships/image" Target="../media/image5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11" Type="http://schemas.openxmlformats.org/officeDocument/2006/relationships/image" Target="../media/image76.gif"/><Relationship Id="rId5" Type="http://schemas.openxmlformats.org/officeDocument/2006/relationships/image" Target="../media/image69.png"/><Relationship Id="rId10" Type="http://schemas.openxmlformats.org/officeDocument/2006/relationships/image" Target="../media/image75.png"/><Relationship Id="rId4" Type="http://schemas.openxmlformats.org/officeDocument/2006/relationships/image" Target="../media/image58.png"/><Relationship Id="rId9" Type="http://schemas.openxmlformats.org/officeDocument/2006/relationships/image" Target="../media/image74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88.png"/><Relationship Id="rId7" Type="http://schemas.openxmlformats.org/officeDocument/2006/relationships/image" Target="../media/image92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0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emf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emf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68.png"/><Relationship Id="rId7" Type="http://schemas.openxmlformats.org/officeDocument/2006/relationships/image" Target="../media/image5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58.png"/><Relationship Id="rId4" Type="http://schemas.openxmlformats.org/officeDocument/2006/relationships/image" Target="../media/image104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8.png"/><Relationship Id="rId7" Type="http://schemas.openxmlformats.org/officeDocument/2006/relationships/image" Target="../media/image5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58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68.png"/><Relationship Id="rId7" Type="http://schemas.openxmlformats.org/officeDocument/2006/relationships/image" Target="../media/image5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58.png"/><Relationship Id="rId9" Type="http://schemas.openxmlformats.org/officeDocument/2006/relationships/image" Target="../media/image7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55.png"/><Relationship Id="rId7" Type="http://schemas.openxmlformats.org/officeDocument/2006/relationships/image" Target="../media/image106.emf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5" Type="http://schemas.openxmlformats.org/officeDocument/2006/relationships/image" Target="../media/image58.png"/><Relationship Id="rId4" Type="http://schemas.openxmlformats.org/officeDocument/2006/relationships/image" Target="../media/image12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69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emf"/><Relationship Id="rId5" Type="http://schemas.openxmlformats.org/officeDocument/2006/relationships/image" Target="../media/image105.png"/><Relationship Id="rId4" Type="http://schemas.openxmlformats.org/officeDocument/2006/relationships/image" Target="../media/image12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image" Target="../media/image69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emf"/><Relationship Id="rId5" Type="http://schemas.openxmlformats.org/officeDocument/2006/relationships/image" Target="../media/image105.png"/><Relationship Id="rId4" Type="http://schemas.openxmlformats.org/officeDocument/2006/relationships/image" Target="../media/image12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69.png"/><Relationship Id="rId2" Type="http://schemas.openxmlformats.org/officeDocument/2006/relationships/image" Target="../media/image10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emf"/><Relationship Id="rId5" Type="http://schemas.openxmlformats.org/officeDocument/2006/relationships/image" Target="../media/image105.png"/><Relationship Id="rId4" Type="http://schemas.openxmlformats.org/officeDocument/2006/relationships/image" Target="../media/image12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69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emf"/><Relationship Id="rId5" Type="http://schemas.openxmlformats.org/officeDocument/2006/relationships/image" Target="../media/image105.png"/><Relationship Id="rId4" Type="http://schemas.openxmlformats.org/officeDocument/2006/relationships/image" Target="../media/image12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comments" Target="../comments/comment4.xml"/><Relationship Id="rId5" Type="http://schemas.openxmlformats.org/officeDocument/2006/relationships/image" Target="../media/image59.png"/><Relationship Id="rId4" Type="http://schemas.openxmlformats.org/officeDocument/2006/relationships/image" Target="../media/image56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comments" Target="../comments/comment5.xml"/><Relationship Id="rId3" Type="http://schemas.openxmlformats.org/officeDocument/2006/relationships/image" Target="../media/image55.png"/><Relationship Id="rId7" Type="http://schemas.openxmlformats.org/officeDocument/2006/relationships/image" Target="../media/image107.emf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emf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4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756" y="453188"/>
            <a:ext cx="963251" cy="82303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014041" y="4508441"/>
            <a:ext cx="6096000" cy="1354217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ctr" defTabSz="457200"/>
            <a:r>
              <a:rPr lang="en-US" sz="2800" b="1" dirty="0">
                <a:solidFill>
                  <a:srgbClr val="0070C0"/>
                </a:solidFill>
                <a:latin typeface="Calibri" panose="020F0502020204030204" pitchFamily="34" charset="0"/>
                <a:ea typeface="ヒラギノ角ゴ Pro W3" pitchFamily="123" charset="-128"/>
              </a:rPr>
              <a:t>Roman Kiss</a:t>
            </a:r>
            <a:endParaRPr lang="en-US" sz="2800" dirty="0">
              <a:solidFill>
                <a:srgbClr val="0070C0"/>
              </a:solidFill>
              <a:latin typeface="Calibri" panose="020F0502020204030204" pitchFamily="34" charset="0"/>
              <a:ea typeface="ヒラギノ角ゴ Pro W3" pitchFamily="123" charset="-128"/>
            </a:endParaRPr>
          </a:p>
          <a:p>
            <a:pPr lvl="0" algn="ctr" defTabSz="457200"/>
            <a:r>
              <a:rPr lang="en-US" i="1" dirty="0">
                <a:solidFill>
                  <a:srgbClr val="000000"/>
                </a:solidFill>
                <a:latin typeface="Calibri" panose="020F0502020204030204" pitchFamily="34" charset="0"/>
                <a:ea typeface="ヒラギノ角ゴ Pro W3" pitchFamily="123" charset="-128"/>
              </a:rPr>
              <a:t>Microsoft Integration MVP (2003 – 2013)</a:t>
            </a:r>
          </a:p>
          <a:p>
            <a:pPr lvl="0" algn="ctr" defTabSz="457200"/>
            <a:endParaRPr lang="en-US" i="1" dirty="0">
              <a:solidFill>
                <a:srgbClr val="000000"/>
              </a:solidFill>
              <a:latin typeface="Calibri" panose="020F0502020204030204" pitchFamily="34" charset="0"/>
              <a:ea typeface="ヒラギノ角ゴ Pro W3" pitchFamily="123" charset="-128"/>
            </a:endParaRPr>
          </a:p>
          <a:p>
            <a:pPr lvl="0" algn="ctr" defTabSz="457200"/>
            <a:r>
              <a:rPr lang="en-US" b="1" i="1" dirty="0">
                <a:solidFill>
                  <a:srgbClr val="000000"/>
                </a:solidFill>
                <a:latin typeface="Calibri" panose="020F0502020204030204" pitchFamily="34" charset="0"/>
                <a:ea typeface="ヒラギノ角ゴ Pro W3" pitchFamily="123" charset="-128"/>
              </a:rPr>
              <a:t>February 2017</a:t>
            </a:r>
          </a:p>
        </p:txBody>
      </p:sp>
      <p:sp>
        <p:nvSpPr>
          <p:cNvPr id="5" name="Rectangle 4"/>
          <p:cNvSpPr/>
          <p:nvPr/>
        </p:nvSpPr>
        <p:spPr>
          <a:xfrm>
            <a:off x="2092825" y="1860187"/>
            <a:ext cx="7694029" cy="196977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Azure IoT Hub - Workshop</a:t>
            </a:r>
          </a:p>
          <a:p>
            <a:pPr algn="ctr"/>
            <a:r>
              <a:rPr lang="en-US" sz="200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Event driven push model for your devices in the real-time processing</a:t>
            </a:r>
          </a:p>
          <a:p>
            <a:pPr algn="ctr"/>
            <a:endParaRPr lang="en-US" sz="200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algn="ctr"/>
            <a:endParaRPr lang="en-US" sz="2800" b="1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218242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453336" y="1405809"/>
            <a:ext cx="8771778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="1" i="1" dirty="0">
              <a:solidFill>
                <a:srgbClr val="002060"/>
              </a:solidFill>
            </a:endParaRPr>
          </a:p>
          <a:p>
            <a:r>
              <a:rPr lang="en-US" sz="4800" b="1" dirty="0">
                <a:solidFill>
                  <a:srgbClr val="0070C0"/>
                </a:solidFill>
              </a:rPr>
              <a:t>Setting Up Your Dev Environment</a:t>
            </a:r>
          </a:p>
          <a:p>
            <a:endParaRPr lang="en-US" sz="4800" b="1" i="1" dirty="0">
              <a:solidFill>
                <a:srgbClr val="00B0F0"/>
              </a:solidFill>
            </a:endParaRPr>
          </a:p>
          <a:p>
            <a:r>
              <a:rPr lang="en-US" sz="4800" b="1" i="1" dirty="0">
                <a:solidFill>
                  <a:srgbClr val="00B0F0"/>
                </a:solidFill>
              </a:rPr>
              <a:t>            Visual Studio 2015</a:t>
            </a:r>
          </a:p>
          <a:p>
            <a:r>
              <a:rPr lang="en-US" sz="4800" b="1" i="1" dirty="0">
                <a:solidFill>
                  <a:srgbClr val="00B0F0"/>
                </a:solidFill>
              </a:rPr>
              <a:t>               Azure Accounts</a:t>
            </a:r>
          </a:p>
          <a:p>
            <a:r>
              <a:rPr lang="en-US" sz="4800" b="1" i="1" dirty="0">
                <a:solidFill>
                  <a:srgbClr val="00B0F0"/>
                </a:solidFill>
              </a:rPr>
              <a:t>      </a:t>
            </a:r>
            <a:endParaRPr lang="en-US" i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67675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nstall UW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811" y="186923"/>
            <a:ext cx="4610316" cy="6453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4917214" y="262454"/>
            <a:ext cx="6939673" cy="62016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600" b="1" dirty="0"/>
              <a:t>Universal Windows App Development Tools -&gt; Tools and Windows SDK</a:t>
            </a:r>
            <a:r>
              <a:rPr lang="en-US" sz="1600" dirty="0"/>
              <a:t>.</a:t>
            </a:r>
            <a:endParaRPr lang="en-US" sz="1600" b="1" i="1" dirty="0">
              <a:solidFill>
                <a:srgbClr val="002060"/>
              </a:solidFill>
            </a:endParaRPr>
          </a:p>
          <a:p>
            <a:pPr marL="342900" indent="-342900">
              <a:buFont typeface="+mj-lt"/>
              <a:buAutoNum type="arabicPeriod"/>
            </a:pPr>
            <a:endParaRPr lang="en-US" b="1" i="1" dirty="0">
              <a:solidFill>
                <a:srgbClr val="002060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b="1" i="1" dirty="0">
                <a:solidFill>
                  <a:srgbClr val="002060"/>
                </a:solidFill>
              </a:rPr>
              <a:t>Windows IoT Core Project Templates     </a:t>
            </a:r>
            <a:r>
              <a:rPr lang="en-US" sz="1100" b="1" i="1" dirty="0">
                <a:solidFill>
                  <a:srgbClr val="00B0F0"/>
                </a:solidFill>
                <a:hlinkClick r:id="rId3"/>
              </a:rPr>
              <a:t>https://marketplace.visualstudio.com/items?itemName=MicrosoftIoT.WindowsIoTCoreProjectTemplates</a:t>
            </a:r>
            <a:r>
              <a:rPr lang="en-US" sz="1100" b="1" i="1" dirty="0">
                <a:solidFill>
                  <a:srgbClr val="00B0F0"/>
                </a:solidFill>
              </a:rPr>
              <a:t> </a:t>
            </a:r>
          </a:p>
          <a:p>
            <a:endParaRPr lang="en-US" b="1" i="1" dirty="0">
              <a:solidFill>
                <a:srgbClr val="00B0F0"/>
              </a:solidFill>
            </a:endParaRPr>
          </a:p>
          <a:p>
            <a:r>
              <a:rPr lang="en-US" dirty="0">
                <a:solidFill>
                  <a:srgbClr val="002060"/>
                </a:solidFill>
              </a:rPr>
              <a:t>3.   Enable Developer Mode on your Windows 10 Development Device</a:t>
            </a:r>
            <a:r>
              <a:rPr lang="en-US" sz="1200" dirty="0"/>
              <a:t>        </a:t>
            </a:r>
          </a:p>
          <a:p>
            <a:r>
              <a:rPr lang="en-US" sz="1200" dirty="0"/>
              <a:t>         </a:t>
            </a:r>
            <a:r>
              <a:rPr lang="en-US" sz="1600" dirty="0"/>
              <a:t>Windows Update settings -&gt; For developers -&gt; select Developer mode</a:t>
            </a:r>
          </a:p>
          <a:p>
            <a:endParaRPr lang="en-US" sz="1600" i="1" dirty="0">
              <a:solidFill>
                <a:srgbClr val="00B0F0"/>
              </a:solidFill>
            </a:endParaRPr>
          </a:p>
          <a:p>
            <a:pPr marL="342900" indent="-342900">
              <a:buAutoNum type="arabicPeriod" startAt="4"/>
            </a:pPr>
            <a:r>
              <a:rPr lang="en-US" b="1" i="1" dirty="0">
                <a:solidFill>
                  <a:srgbClr val="00B0F0"/>
                </a:solidFill>
              </a:rPr>
              <a:t>Download Azure </a:t>
            </a:r>
            <a:r>
              <a:rPr lang="en-US" b="1" i="1" dirty="0" err="1">
                <a:solidFill>
                  <a:srgbClr val="00B0F0"/>
                </a:solidFill>
              </a:rPr>
              <a:t>.Net</a:t>
            </a:r>
            <a:r>
              <a:rPr lang="en-US" b="1" i="1" dirty="0">
                <a:solidFill>
                  <a:srgbClr val="00B0F0"/>
                </a:solidFill>
              </a:rPr>
              <a:t> SDK 2.9.6  </a:t>
            </a:r>
            <a:r>
              <a:rPr lang="en-US" b="1" i="1" dirty="0">
                <a:solidFill>
                  <a:srgbClr val="00B0F0"/>
                </a:solidFill>
                <a:hlinkClick r:id="rId4"/>
              </a:rPr>
              <a:t>https://www.visualstudio.com/vs/azure-tools/</a:t>
            </a:r>
            <a:endParaRPr lang="en-US" b="1" i="1" dirty="0">
              <a:solidFill>
                <a:srgbClr val="00B0F0"/>
              </a:solidFill>
            </a:endParaRPr>
          </a:p>
          <a:p>
            <a:pPr marL="342900" indent="-342900">
              <a:buAutoNum type="arabicPeriod" startAt="4"/>
            </a:pPr>
            <a:endParaRPr lang="en-US" b="1" i="1" dirty="0">
              <a:solidFill>
                <a:srgbClr val="00B0F0"/>
              </a:solidFill>
            </a:endParaRPr>
          </a:p>
          <a:p>
            <a:r>
              <a:rPr lang="en-US" sz="1600" b="1" i="1" dirty="0">
                <a:solidFill>
                  <a:srgbClr val="00B0F0"/>
                </a:solidFill>
              </a:rPr>
              <a:t>       For test purposes download and unzip:</a:t>
            </a:r>
          </a:p>
          <a:p>
            <a:r>
              <a:rPr lang="en-US" b="1" i="1" dirty="0">
                <a:solidFill>
                  <a:srgbClr val="00B0F0"/>
                </a:solidFill>
              </a:rPr>
              <a:t>      </a:t>
            </a:r>
            <a:r>
              <a:rPr lang="en-US" sz="1600" b="1" i="1" dirty="0">
                <a:solidFill>
                  <a:srgbClr val="00B0F0"/>
                </a:solidFill>
                <a:hlinkClick r:id="rId5"/>
              </a:rPr>
              <a:t>https://github.com/ms-iot/samples</a:t>
            </a:r>
            <a:endParaRPr lang="en-US" sz="1600" b="1" i="1" dirty="0">
              <a:solidFill>
                <a:srgbClr val="00B0F0"/>
              </a:solidFill>
            </a:endParaRPr>
          </a:p>
          <a:p>
            <a:pPr marL="342900" indent="-342900">
              <a:buFont typeface="+mj-lt"/>
              <a:buAutoNum type="arabicPeriod"/>
            </a:pPr>
            <a:endParaRPr lang="en-US" b="1" i="1" dirty="0">
              <a:solidFill>
                <a:srgbClr val="00B0F0"/>
              </a:solidFill>
            </a:endParaRPr>
          </a:p>
          <a:p>
            <a:r>
              <a:rPr lang="en-US" b="1" i="1" dirty="0">
                <a:solidFill>
                  <a:srgbClr val="00B0F0"/>
                </a:solidFill>
              </a:rPr>
              <a:t>      </a:t>
            </a:r>
            <a:r>
              <a:rPr lang="en-US" sz="1600" b="1" i="1" dirty="0">
                <a:solidFill>
                  <a:srgbClr val="00B0F0"/>
                </a:solidFill>
              </a:rPr>
              <a:t>Load and compile this sample into VS2015 </a:t>
            </a:r>
            <a:r>
              <a:rPr lang="en-US" b="1" i="1" dirty="0">
                <a:solidFill>
                  <a:srgbClr val="00B0F0"/>
                </a:solidFill>
              </a:rPr>
              <a:t>: </a:t>
            </a:r>
            <a:r>
              <a:rPr lang="en-US" b="1" i="1" dirty="0" err="1">
                <a:solidFill>
                  <a:srgbClr val="002060"/>
                </a:solidFill>
              </a:rPr>
              <a:t>HelloBlinkyBackground</a:t>
            </a:r>
            <a:endParaRPr lang="en-US" b="1" i="1" dirty="0">
              <a:solidFill>
                <a:srgbClr val="002060"/>
              </a:solidFill>
            </a:endParaRPr>
          </a:p>
          <a:p>
            <a:r>
              <a:rPr lang="en-US" sz="1400" i="1" dirty="0">
                <a:solidFill>
                  <a:srgbClr val="00B0F0"/>
                </a:solidFill>
                <a:hlinkClick r:id="rId6"/>
              </a:rPr>
              <a:t> https://developer.microsoft.com/en-us/windows/iot/samples/helloblinkybackground</a:t>
            </a:r>
            <a:endParaRPr lang="en-US" sz="1400" i="1" dirty="0">
              <a:solidFill>
                <a:srgbClr val="00B0F0"/>
              </a:solidFill>
            </a:endParaRPr>
          </a:p>
          <a:p>
            <a:pPr marL="342900" indent="-342900">
              <a:buFont typeface="+mj-lt"/>
              <a:buAutoNum type="arabicPeriod"/>
            </a:pPr>
            <a:endParaRPr lang="en-US" b="1" i="1" dirty="0">
              <a:solidFill>
                <a:srgbClr val="00B0F0"/>
              </a:solidFill>
            </a:endParaRPr>
          </a:p>
          <a:p>
            <a:r>
              <a:rPr lang="en-US" i="1" dirty="0"/>
              <a:t>5.</a:t>
            </a:r>
            <a:r>
              <a:rPr lang="en-US" b="1" i="1" dirty="0">
                <a:solidFill>
                  <a:srgbClr val="00B0F0"/>
                </a:solidFill>
              </a:rPr>
              <a:t>  IE 11 &amp; Chrome</a:t>
            </a:r>
          </a:p>
          <a:p>
            <a:endParaRPr lang="en-US" b="1" i="1" dirty="0">
              <a:solidFill>
                <a:srgbClr val="00B0F0"/>
              </a:solidFill>
            </a:endParaRPr>
          </a:p>
          <a:p>
            <a:r>
              <a:rPr lang="en-US" i="1" dirty="0"/>
              <a:t>6.</a:t>
            </a:r>
            <a:r>
              <a:rPr lang="en-US" b="1" i="1" dirty="0">
                <a:solidFill>
                  <a:srgbClr val="00B0F0"/>
                </a:solidFill>
              </a:rPr>
              <a:t>  Download 3</a:t>
            </a:r>
            <a:r>
              <a:rPr lang="en-US" b="1" i="1" baseline="30000" dirty="0">
                <a:solidFill>
                  <a:srgbClr val="00B0F0"/>
                </a:solidFill>
              </a:rPr>
              <a:t>rd</a:t>
            </a:r>
            <a:r>
              <a:rPr lang="en-US" b="1" i="1" dirty="0">
                <a:solidFill>
                  <a:srgbClr val="00B0F0"/>
                </a:solidFill>
              </a:rPr>
              <a:t> party tools &amp; utilities: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400" i="1" dirty="0">
                <a:solidFill>
                  <a:srgbClr val="00B0F0"/>
                </a:solidFill>
              </a:rPr>
              <a:t>Windows IoT Remote Client      from Windows Apps Store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400" i="1" dirty="0">
                <a:solidFill>
                  <a:srgbClr val="00B0F0"/>
                </a:solidFill>
              </a:rPr>
              <a:t>Advanced REST Client                from Chrome Apps Store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400" i="1" dirty="0" err="1">
                <a:solidFill>
                  <a:srgbClr val="00B0F0"/>
                </a:solidFill>
              </a:rPr>
              <a:t>MQTTBox</a:t>
            </a:r>
            <a:r>
              <a:rPr lang="en-US" sz="1400" i="1" dirty="0">
                <a:solidFill>
                  <a:srgbClr val="00B0F0"/>
                </a:solidFill>
              </a:rPr>
              <a:t>      		    </a:t>
            </a:r>
            <a:r>
              <a:rPr lang="en-US" sz="1400" i="1" dirty="0">
                <a:solidFill>
                  <a:srgbClr val="00B0F0"/>
                </a:solidFill>
                <a:hlinkClick r:id="rId7"/>
              </a:rPr>
              <a:t>http://www.stardock.me/mqttbox.html</a:t>
            </a:r>
            <a:endParaRPr lang="en-US" sz="1400" i="1" dirty="0">
              <a:solidFill>
                <a:srgbClr val="00B0F0"/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400" i="1" dirty="0" err="1">
                <a:solidFill>
                  <a:srgbClr val="00B0F0"/>
                </a:solidFill>
              </a:rPr>
              <a:t>Enclipse</a:t>
            </a:r>
            <a:r>
              <a:rPr lang="en-US" sz="1400" i="1" dirty="0">
                <a:solidFill>
                  <a:srgbClr val="00B0F0"/>
                </a:solidFill>
              </a:rPr>
              <a:t> </a:t>
            </a:r>
            <a:r>
              <a:rPr lang="en-US" sz="1400" i="1" dirty="0" err="1">
                <a:solidFill>
                  <a:srgbClr val="00B0F0"/>
                </a:solidFill>
              </a:rPr>
              <a:t>paho</a:t>
            </a:r>
            <a:r>
              <a:rPr lang="en-US" sz="1400" i="1" dirty="0">
                <a:solidFill>
                  <a:srgbClr val="00B0F0"/>
                </a:solidFill>
              </a:rPr>
              <a:t> client   	    </a:t>
            </a:r>
            <a:r>
              <a:rPr lang="en-US" sz="1400" i="1" dirty="0">
                <a:solidFill>
                  <a:srgbClr val="00B0F0"/>
                </a:solidFill>
                <a:hlinkClick r:id="rId8"/>
              </a:rPr>
              <a:t>https://eclipse.org/paho/clients/js/utility/</a:t>
            </a:r>
            <a:endParaRPr lang="en-US" b="1" i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4259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08844" y="390370"/>
            <a:ext cx="11802534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="1" i="1" dirty="0">
              <a:solidFill>
                <a:srgbClr val="002060"/>
              </a:solidFill>
            </a:endParaRPr>
          </a:p>
          <a:p>
            <a:r>
              <a:rPr lang="en-US" b="1" i="1" dirty="0">
                <a:solidFill>
                  <a:srgbClr val="00B0F0"/>
                </a:solidFill>
              </a:rPr>
              <a:t>Have a look at the following links:</a:t>
            </a:r>
          </a:p>
          <a:p>
            <a:endParaRPr lang="en-US" b="1" i="1" dirty="0">
              <a:solidFill>
                <a:srgbClr val="00B0F0"/>
              </a:solidFill>
            </a:endParaRPr>
          </a:p>
          <a:p>
            <a:r>
              <a:rPr lang="en-US" b="1" i="1" dirty="0">
                <a:solidFill>
                  <a:srgbClr val="002060"/>
                </a:solidFill>
              </a:rPr>
              <a:t>Writing UWP apps</a:t>
            </a:r>
          </a:p>
          <a:p>
            <a:r>
              <a:rPr lang="en-US" b="1" i="1" dirty="0">
                <a:solidFill>
                  <a:srgbClr val="002060"/>
                </a:solidFill>
              </a:rPr>
              <a:t>     </a:t>
            </a:r>
            <a:r>
              <a:rPr lang="en-US" b="1" i="1" dirty="0">
                <a:solidFill>
                  <a:srgbClr val="00B0F0"/>
                </a:solidFill>
                <a:hlinkClick r:id="rId2"/>
              </a:rPr>
              <a:t>https://developer.microsoft.com/en-us/windows/iot/docs/buildingappsforiotcore</a:t>
            </a:r>
            <a:r>
              <a:rPr lang="en-US" b="1" i="1" dirty="0">
                <a:solidFill>
                  <a:srgbClr val="00B0F0"/>
                </a:solidFill>
              </a:rPr>
              <a:t> </a:t>
            </a:r>
          </a:p>
          <a:p>
            <a:endParaRPr lang="en-US" b="1" i="1" dirty="0">
              <a:solidFill>
                <a:srgbClr val="002060"/>
              </a:solidFill>
            </a:endParaRPr>
          </a:p>
          <a:p>
            <a:r>
              <a:rPr lang="en-US" b="1" i="1" dirty="0">
                <a:solidFill>
                  <a:srgbClr val="002060"/>
                </a:solidFill>
              </a:rPr>
              <a:t>‘Hello, </a:t>
            </a:r>
            <a:r>
              <a:rPr lang="en-US" b="1" i="1" dirty="0" err="1">
                <a:solidFill>
                  <a:srgbClr val="002060"/>
                </a:solidFill>
              </a:rPr>
              <a:t>blinky</a:t>
            </a:r>
            <a:r>
              <a:rPr lang="en-US" b="1" i="1" dirty="0">
                <a:solidFill>
                  <a:srgbClr val="002060"/>
                </a:solidFill>
              </a:rPr>
              <a:t>!’</a:t>
            </a:r>
          </a:p>
          <a:p>
            <a:r>
              <a:rPr lang="en-US" b="1" i="1" dirty="0">
                <a:solidFill>
                  <a:srgbClr val="002060"/>
                </a:solidFill>
              </a:rPr>
              <a:t>    </a:t>
            </a:r>
            <a:r>
              <a:rPr lang="en-US" b="1" i="1" dirty="0">
                <a:solidFill>
                  <a:srgbClr val="00B0F0"/>
                </a:solidFill>
                <a:hlinkClick r:id="rId3"/>
              </a:rPr>
              <a:t>https://developer.microsoft.com/en-us/windows/iot/Samples/helloblinky</a:t>
            </a:r>
            <a:endParaRPr lang="en-US" b="1" i="1" dirty="0">
              <a:solidFill>
                <a:srgbClr val="00B0F0"/>
              </a:solidFill>
            </a:endParaRPr>
          </a:p>
          <a:p>
            <a:endParaRPr lang="en-US" b="1" i="1" dirty="0">
              <a:solidFill>
                <a:srgbClr val="002060"/>
              </a:solidFill>
            </a:endParaRPr>
          </a:p>
          <a:p>
            <a:r>
              <a:rPr lang="en-US" i="1" dirty="0">
                <a:solidFill>
                  <a:srgbClr val="002060"/>
                </a:solidFill>
              </a:rPr>
              <a:t>‘Hello World!’</a:t>
            </a:r>
          </a:p>
          <a:p>
            <a:r>
              <a:rPr lang="en-US" i="1" dirty="0">
                <a:solidFill>
                  <a:srgbClr val="002060"/>
                </a:solidFill>
              </a:rPr>
              <a:t>    </a:t>
            </a:r>
            <a:r>
              <a:rPr lang="en-US" i="1" dirty="0">
                <a:solidFill>
                  <a:srgbClr val="00B0F0"/>
                </a:solidFill>
                <a:hlinkClick r:id="rId4"/>
              </a:rPr>
              <a:t>https://developer.microsoft.com/en-us/windows/iot/samples/helloworld</a:t>
            </a:r>
            <a:r>
              <a:rPr lang="en-US" i="1" dirty="0">
                <a:solidFill>
                  <a:srgbClr val="00B0F0"/>
                </a:solidFill>
              </a:rPr>
              <a:t> </a:t>
            </a:r>
          </a:p>
          <a:p>
            <a:endParaRPr lang="en-US" i="1" dirty="0">
              <a:solidFill>
                <a:srgbClr val="00B0F0"/>
              </a:solidFill>
            </a:endParaRPr>
          </a:p>
          <a:p>
            <a:r>
              <a:rPr lang="en-US" b="1" i="1" dirty="0">
                <a:solidFill>
                  <a:srgbClr val="002060"/>
                </a:solidFill>
              </a:rPr>
              <a:t>Headless (Background) service</a:t>
            </a:r>
          </a:p>
          <a:p>
            <a:r>
              <a:rPr lang="en-US" i="1" dirty="0">
                <a:solidFill>
                  <a:srgbClr val="00B0F0"/>
                </a:solidFill>
              </a:rPr>
              <a:t>    </a:t>
            </a:r>
            <a:r>
              <a:rPr lang="en-US" i="1" dirty="0">
                <a:solidFill>
                  <a:srgbClr val="00B0F0"/>
                </a:solidFill>
                <a:hlinkClick r:id="rId5"/>
              </a:rPr>
              <a:t>https://developer.microsoft.com/en-us/windows/iot/samples/helloblinkybackground</a:t>
            </a:r>
            <a:endParaRPr lang="en-US" i="1" dirty="0">
              <a:solidFill>
                <a:srgbClr val="00B0F0"/>
              </a:solidFill>
            </a:endParaRPr>
          </a:p>
          <a:p>
            <a:endParaRPr lang="en-US" i="1" dirty="0">
              <a:solidFill>
                <a:srgbClr val="00B0F0"/>
              </a:solidFill>
            </a:endParaRPr>
          </a:p>
          <a:p>
            <a:r>
              <a:rPr lang="en-US" i="1" dirty="0">
                <a:solidFill>
                  <a:srgbClr val="00B0F0"/>
                </a:solidFill>
              </a:rPr>
              <a:t>Build an IoT solution by using Stream Analytics</a:t>
            </a:r>
          </a:p>
          <a:p>
            <a:r>
              <a:rPr lang="en-US" i="1" dirty="0">
                <a:solidFill>
                  <a:srgbClr val="00B0F0"/>
                </a:solidFill>
              </a:rPr>
              <a:t>    </a:t>
            </a:r>
            <a:r>
              <a:rPr lang="en-US" i="1" dirty="0">
                <a:solidFill>
                  <a:srgbClr val="00B0F0"/>
                </a:solidFill>
                <a:hlinkClick r:id="rId6"/>
              </a:rPr>
              <a:t>https://docs.microsoft.com/en-us/azure/stream-analytics/stream-analytics-build-an-iot-solution-using-stream-analytics</a:t>
            </a:r>
            <a:endParaRPr lang="en-US" i="1" dirty="0">
              <a:solidFill>
                <a:srgbClr val="00B0F0"/>
              </a:solidFill>
            </a:endParaRPr>
          </a:p>
          <a:p>
            <a:endParaRPr lang="en-US" i="1" dirty="0">
              <a:solidFill>
                <a:srgbClr val="00B0F0"/>
              </a:solidFill>
            </a:endParaRPr>
          </a:p>
          <a:p>
            <a:endParaRPr lang="en-US" i="1" dirty="0">
              <a:solidFill>
                <a:srgbClr val="00B0F0"/>
              </a:solidFill>
            </a:endParaRPr>
          </a:p>
          <a:p>
            <a:endParaRPr lang="en-US" i="1" dirty="0">
              <a:solidFill>
                <a:srgbClr val="00B0F0"/>
              </a:solidFill>
            </a:endParaRPr>
          </a:p>
          <a:p>
            <a:endParaRPr lang="en-US" i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79392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105" y="157452"/>
            <a:ext cx="8639175" cy="65532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9551810" y="252550"/>
            <a:ext cx="177010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rgbClr val="00B0F0"/>
                </a:solidFill>
              </a:rPr>
              <a:t>Azure Pass</a:t>
            </a:r>
          </a:p>
        </p:txBody>
      </p:sp>
    </p:spTree>
    <p:extLst>
      <p:ext uri="{BB962C8B-B14F-4D97-AF65-F5344CB8AC3E}">
        <p14:creationId xmlns:p14="http://schemas.microsoft.com/office/powerpoint/2010/main" val="11912264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12044" y="771839"/>
            <a:ext cx="11582400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000" b="1" dirty="0">
                <a:solidFill>
                  <a:srgbClr val="00B0F0"/>
                </a:solidFill>
              </a:rPr>
              <a:t>Wow!</a:t>
            </a:r>
            <a:r>
              <a:rPr lang="en-US" sz="4000" b="1" dirty="0">
                <a:solidFill>
                  <a:srgbClr val="00B0F0"/>
                </a:solidFill>
              </a:rPr>
              <a:t> </a:t>
            </a:r>
          </a:p>
          <a:p>
            <a:pPr algn="ctr"/>
            <a:r>
              <a:rPr lang="en-US" sz="4000" b="1" dirty="0">
                <a:solidFill>
                  <a:srgbClr val="00B0F0"/>
                </a:solidFill>
              </a:rPr>
              <a:t>We have an access to the Microsoft Azure</a:t>
            </a:r>
          </a:p>
          <a:p>
            <a:endParaRPr lang="en-US" sz="2800" b="1" dirty="0">
              <a:solidFill>
                <a:srgbClr val="00B0F0"/>
              </a:solidFill>
            </a:endParaRPr>
          </a:p>
          <a:p>
            <a:r>
              <a:rPr lang="en-US" sz="2800" b="1" dirty="0">
                <a:solidFill>
                  <a:srgbClr val="00B0F0"/>
                </a:solidFill>
              </a:rPr>
              <a:t>Let’s create the following accounts:</a:t>
            </a:r>
          </a:p>
          <a:p>
            <a:pPr marL="914400" lvl="1" indent="-457200">
              <a:buFont typeface="Wingdings" panose="05000000000000000000" pitchFamily="2" charset="2"/>
              <a:buChar char="q"/>
            </a:pPr>
            <a:r>
              <a:rPr lang="en-US" sz="2800" b="1" dirty="0">
                <a:solidFill>
                  <a:srgbClr val="002060"/>
                </a:solidFill>
              </a:rPr>
              <a:t>Storage  		</a:t>
            </a:r>
            <a:r>
              <a:rPr lang="en-US" sz="2000" dirty="0">
                <a:solidFill>
                  <a:srgbClr val="002060"/>
                </a:solidFill>
              </a:rPr>
              <a:t>(</a:t>
            </a:r>
            <a:r>
              <a:rPr lang="en-US" sz="2000" b="1" dirty="0">
                <a:solidFill>
                  <a:srgbClr val="002060"/>
                </a:solidFill>
              </a:rPr>
              <a:t>xy2017store</a:t>
            </a:r>
            <a:r>
              <a:rPr lang="en-US" sz="2000" dirty="0">
                <a:solidFill>
                  <a:srgbClr val="002060"/>
                </a:solidFill>
              </a:rPr>
              <a:t>  c:{</a:t>
            </a:r>
            <a:r>
              <a:rPr lang="en-US" sz="2000" i="1" dirty="0">
                <a:solidFill>
                  <a:srgbClr val="002060"/>
                </a:solidFill>
              </a:rPr>
              <a:t>assemblies, devices, microservices, samples, uploads</a:t>
            </a:r>
            <a:r>
              <a:rPr lang="en-US" sz="2000" dirty="0">
                <a:solidFill>
                  <a:srgbClr val="002060"/>
                </a:solidFill>
              </a:rPr>
              <a:t>} )</a:t>
            </a:r>
          </a:p>
          <a:p>
            <a:pPr marL="914400" lvl="1" indent="-457200">
              <a:buFont typeface="Wingdings" panose="05000000000000000000" pitchFamily="2" charset="2"/>
              <a:buChar char="q"/>
            </a:pPr>
            <a:r>
              <a:rPr lang="en-US" sz="2800" b="1" dirty="0">
                <a:solidFill>
                  <a:srgbClr val="002060"/>
                </a:solidFill>
              </a:rPr>
              <a:t>Service Bus		</a:t>
            </a:r>
            <a:r>
              <a:rPr lang="en-US" sz="2000" dirty="0">
                <a:solidFill>
                  <a:srgbClr val="002060"/>
                </a:solidFill>
              </a:rPr>
              <a:t>(</a:t>
            </a:r>
            <a:r>
              <a:rPr lang="en-US" sz="2000" b="1" dirty="0">
                <a:solidFill>
                  <a:srgbClr val="002060"/>
                </a:solidFill>
              </a:rPr>
              <a:t>xy2017sb</a:t>
            </a:r>
            <a:r>
              <a:rPr lang="en-US" sz="2000" dirty="0">
                <a:solidFill>
                  <a:srgbClr val="002060"/>
                </a:solidFill>
              </a:rPr>
              <a:t>       q:{</a:t>
            </a:r>
            <a:r>
              <a:rPr lang="en-US" sz="2000" i="1" dirty="0">
                <a:solidFill>
                  <a:srgbClr val="002060"/>
                </a:solidFill>
              </a:rPr>
              <a:t>iothub, myqueue</a:t>
            </a:r>
            <a:r>
              <a:rPr lang="en-US" sz="2000" dirty="0">
                <a:solidFill>
                  <a:srgbClr val="002060"/>
                </a:solidFill>
              </a:rPr>
              <a:t>} t:{</a:t>
            </a:r>
            <a:r>
              <a:rPr lang="en-US" sz="2000" i="1" dirty="0">
                <a:solidFill>
                  <a:srgbClr val="002060"/>
                </a:solidFill>
              </a:rPr>
              <a:t>operation, alert</a:t>
            </a:r>
            <a:r>
              <a:rPr lang="en-US" sz="2000" dirty="0">
                <a:solidFill>
                  <a:srgbClr val="002060"/>
                </a:solidFill>
              </a:rPr>
              <a:t>} )</a:t>
            </a:r>
          </a:p>
          <a:p>
            <a:pPr marL="914400" lvl="1" indent="-457200">
              <a:buFont typeface="Wingdings" panose="05000000000000000000" pitchFamily="2" charset="2"/>
              <a:buChar char="q"/>
            </a:pPr>
            <a:r>
              <a:rPr lang="en-US" sz="2800" b="1" dirty="0">
                <a:solidFill>
                  <a:srgbClr val="002060"/>
                </a:solidFill>
              </a:rPr>
              <a:t>IoT Hub		</a:t>
            </a:r>
            <a:r>
              <a:rPr lang="en-US" sz="2000" dirty="0">
                <a:solidFill>
                  <a:srgbClr val="002060"/>
                </a:solidFill>
              </a:rPr>
              <a:t>(</a:t>
            </a:r>
            <a:r>
              <a:rPr lang="en-US" sz="2000" b="1" dirty="0">
                <a:solidFill>
                  <a:srgbClr val="002060"/>
                </a:solidFill>
              </a:rPr>
              <a:t>xy2017iot</a:t>
            </a:r>
            <a:r>
              <a:rPr lang="en-US" sz="2000" dirty="0">
                <a:solidFill>
                  <a:srgbClr val="002060"/>
                </a:solidFill>
              </a:rPr>
              <a:t>       </a:t>
            </a:r>
            <a:r>
              <a:rPr lang="en-US" sz="2000" i="1" dirty="0" err="1">
                <a:solidFill>
                  <a:srgbClr val="002060"/>
                </a:solidFill>
              </a:rPr>
              <a:t>fileupload</a:t>
            </a:r>
            <a:r>
              <a:rPr lang="en-US" sz="2000" i="1" dirty="0">
                <a:solidFill>
                  <a:srgbClr val="002060"/>
                </a:solidFill>
              </a:rPr>
              <a:t>, endpoints</a:t>
            </a:r>
            <a:r>
              <a:rPr lang="en-US" sz="2000" dirty="0">
                <a:solidFill>
                  <a:srgbClr val="002060"/>
                </a:solidFill>
              </a:rPr>
              <a:t>)</a:t>
            </a:r>
          </a:p>
          <a:p>
            <a:pPr marL="914400" lvl="1" indent="-457200">
              <a:buFont typeface="Wingdings" panose="05000000000000000000" pitchFamily="2" charset="2"/>
              <a:buChar char="q"/>
            </a:pPr>
            <a:r>
              <a:rPr lang="en-US" sz="2800" b="1" dirty="0">
                <a:solidFill>
                  <a:srgbClr val="002060"/>
                </a:solidFill>
              </a:rPr>
              <a:t>Stream Job 		</a:t>
            </a:r>
            <a:r>
              <a:rPr lang="en-US" sz="2000" dirty="0">
                <a:solidFill>
                  <a:srgbClr val="002060"/>
                </a:solidFill>
              </a:rPr>
              <a:t>(</a:t>
            </a:r>
            <a:r>
              <a:rPr lang="en-US" sz="2000" b="1" dirty="0">
                <a:solidFill>
                  <a:srgbClr val="002060"/>
                </a:solidFill>
              </a:rPr>
              <a:t>xy2017sjob</a:t>
            </a:r>
            <a:r>
              <a:rPr lang="en-US" sz="2000" dirty="0">
                <a:solidFill>
                  <a:srgbClr val="002060"/>
                </a:solidFill>
              </a:rPr>
              <a:t>    </a:t>
            </a:r>
            <a:r>
              <a:rPr lang="en-US" sz="2000" i="1" dirty="0">
                <a:solidFill>
                  <a:srgbClr val="002060"/>
                </a:solidFill>
              </a:rPr>
              <a:t>inputs, outputs</a:t>
            </a:r>
            <a:r>
              <a:rPr lang="en-US" sz="2000" dirty="0">
                <a:solidFill>
                  <a:srgbClr val="002060"/>
                </a:solidFill>
              </a:rPr>
              <a:t>)</a:t>
            </a:r>
          </a:p>
          <a:p>
            <a:pPr marL="914400" lvl="1" indent="-457200">
              <a:buFont typeface="Wingdings" panose="05000000000000000000" pitchFamily="2" charset="2"/>
              <a:buChar char="q"/>
            </a:pPr>
            <a:r>
              <a:rPr lang="en-US" sz="2800" b="1" dirty="0">
                <a:solidFill>
                  <a:srgbClr val="002060"/>
                </a:solidFill>
              </a:rPr>
              <a:t>Azure Function 	</a:t>
            </a:r>
            <a:r>
              <a:rPr lang="en-US" sz="2000" dirty="0">
                <a:solidFill>
                  <a:srgbClr val="002060"/>
                </a:solidFill>
              </a:rPr>
              <a:t>(</a:t>
            </a:r>
            <a:r>
              <a:rPr lang="en-US" sz="2000" b="1" dirty="0">
                <a:solidFill>
                  <a:srgbClr val="002060"/>
                </a:solidFill>
              </a:rPr>
              <a:t>xy2017fnc</a:t>
            </a:r>
            <a:r>
              <a:rPr lang="en-US" sz="2000" dirty="0">
                <a:solidFill>
                  <a:srgbClr val="002060"/>
                </a:solidFill>
              </a:rPr>
              <a:t>      </a:t>
            </a:r>
            <a:r>
              <a:rPr lang="en-US" sz="2000" i="1" dirty="0" err="1">
                <a:solidFill>
                  <a:srgbClr val="002060"/>
                </a:solidFill>
              </a:rPr>
              <a:t>EH_IoTHubOperations</a:t>
            </a:r>
            <a:r>
              <a:rPr lang="en-US" sz="2000" i="1" dirty="0">
                <a:solidFill>
                  <a:srgbClr val="002060"/>
                </a:solidFill>
              </a:rPr>
              <a:t>, </a:t>
            </a:r>
            <a:r>
              <a:rPr lang="en-US" sz="2000" i="1" dirty="0" err="1">
                <a:solidFill>
                  <a:srgbClr val="002060"/>
                </a:solidFill>
              </a:rPr>
              <a:t>SBQ_IoTHubBridge</a:t>
            </a:r>
            <a:r>
              <a:rPr lang="en-US" sz="2000" dirty="0">
                <a:solidFill>
                  <a:srgbClr val="002060"/>
                </a:solidFill>
              </a:rPr>
              <a:t>)</a:t>
            </a:r>
          </a:p>
          <a:p>
            <a:endParaRPr lang="en-US" sz="28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61091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101344" y="336839"/>
            <a:ext cx="354116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rgbClr val="00B0F0"/>
                </a:solidFill>
              </a:rPr>
              <a:t>Microsoft Azure Portal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027" y="146755"/>
            <a:ext cx="7787540" cy="657013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8288703" y="1256883"/>
            <a:ext cx="303961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00B0F0"/>
                </a:solidFill>
              </a:rPr>
              <a:t>Customize your Dashboard</a:t>
            </a:r>
          </a:p>
        </p:txBody>
      </p:sp>
    </p:spTree>
    <p:extLst>
      <p:ext uri="{BB962C8B-B14F-4D97-AF65-F5344CB8AC3E}">
        <p14:creationId xmlns:p14="http://schemas.microsoft.com/office/powerpoint/2010/main" val="40065547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34501" y="850484"/>
            <a:ext cx="10136236" cy="37240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>
                <a:solidFill>
                  <a:srgbClr val="00B0F0"/>
                </a:solidFill>
              </a:rPr>
              <a:t>Install the following 3</a:t>
            </a:r>
            <a:r>
              <a:rPr lang="en-US" sz="4000" b="1" baseline="30000" dirty="0">
                <a:solidFill>
                  <a:srgbClr val="00B0F0"/>
                </a:solidFill>
              </a:rPr>
              <a:t>rd</a:t>
            </a:r>
            <a:r>
              <a:rPr lang="en-US" sz="4000" b="1" dirty="0">
                <a:solidFill>
                  <a:srgbClr val="00B0F0"/>
                </a:solidFill>
              </a:rPr>
              <a:t> party tools and utilities</a:t>
            </a:r>
          </a:p>
          <a:p>
            <a:endParaRPr lang="en-US" sz="2800" b="1" dirty="0">
              <a:solidFill>
                <a:srgbClr val="00B0F0"/>
              </a:solidFill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r>
              <a:rPr lang="en-US" sz="2800" b="1" dirty="0">
                <a:solidFill>
                  <a:srgbClr val="002060"/>
                </a:solidFill>
              </a:rPr>
              <a:t>Azure Explorer</a:t>
            </a:r>
          </a:p>
          <a:p>
            <a:pPr marL="914400" lvl="1" indent="-457200">
              <a:buFont typeface="Wingdings" panose="05000000000000000000" pitchFamily="2" charset="2"/>
              <a:buChar char="q"/>
            </a:pPr>
            <a:r>
              <a:rPr lang="en-US" sz="2800" b="1" dirty="0">
                <a:solidFill>
                  <a:srgbClr val="002060"/>
                </a:solidFill>
              </a:rPr>
              <a:t>Azure Storage Explorer </a:t>
            </a:r>
          </a:p>
          <a:p>
            <a:pPr marL="914400" lvl="1" indent="-457200">
              <a:buFont typeface="Wingdings" panose="05000000000000000000" pitchFamily="2" charset="2"/>
              <a:buChar char="q"/>
            </a:pPr>
            <a:r>
              <a:rPr lang="en-US" sz="2800" b="1" dirty="0">
                <a:solidFill>
                  <a:srgbClr val="002060"/>
                </a:solidFill>
              </a:rPr>
              <a:t>Service Bus Tester</a:t>
            </a:r>
          </a:p>
          <a:p>
            <a:pPr marL="914400" lvl="1" indent="-457200">
              <a:buFont typeface="Wingdings" panose="05000000000000000000" pitchFamily="2" charset="2"/>
              <a:buChar char="q"/>
            </a:pPr>
            <a:r>
              <a:rPr lang="en-US" sz="2800" b="1" dirty="0">
                <a:solidFill>
                  <a:srgbClr val="002060"/>
                </a:solidFill>
              </a:rPr>
              <a:t>Device Explorer Twin</a:t>
            </a:r>
          </a:p>
          <a:p>
            <a:pPr marL="914400" lvl="1" indent="-457200">
              <a:buFont typeface="Wingdings" panose="05000000000000000000" pitchFamily="2" charset="2"/>
              <a:buChar char="q"/>
            </a:pPr>
            <a:r>
              <a:rPr lang="en-US" sz="2800" b="1" dirty="0">
                <a:solidFill>
                  <a:srgbClr val="002060"/>
                </a:solidFill>
              </a:rPr>
              <a:t>Azure IoT Hub Tester</a:t>
            </a: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en-US" sz="2800" b="1" dirty="0">
              <a:solidFill>
                <a:srgbClr val="002060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190977" y="4980801"/>
            <a:ext cx="957297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00B0F0"/>
                </a:solidFill>
              </a:rPr>
              <a:t>Note:</a:t>
            </a:r>
            <a:r>
              <a:rPr lang="en-US" sz="2400" b="1" dirty="0">
                <a:solidFill>
                  <a:schemeClr val="accent2">
                    <a:lumMod val="75000"/>
                  </a:schemeClr>
                </a:solidFill>
              </a:rPr>
              <a:t>	</a:t>
            </a:r>
          </a:p>
          <a:p>
            <a:r>
              <a:rPr lang="en-US" sz="2400" b="1" i="1" dirty="0">
                <a:solidFill>
                  <a:schemeClr val="accent2">
                    <a:lumMod val="75000"/>
                  </a:schemeClr>
                </a:solidFill>
              </a:rPr>
              <a:t>Use the above tools and utilities for exploring your created Azure accounts</a:t>
            </a:r>
          </a:p>
          <a:p>
            <a:endParaRPr lang="en-US" sz="12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11135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023" y="269135"/>
            <a:ext cx="11079005" cy="6402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7796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508" y="650744"/>
            <a:ext cx="10065381" cy="5671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6028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080566" y="1121482"/>
            <a:ext cx="358040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rgbClr val="00B0F0"/>
                </a:solidFill>
              </a:rPr>
              <a:t>Azure Storage Explorer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426" y="1912072"/>
            <a:ext cx="11346645" cy="469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2745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906097" y="237302"/>
            <a:ext cx="54286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Azure IoT Hub - Workshop</a:t>
            </a:r>
            <a:endParaRPr lang="en-US" sz="3600" dirty="0">
              <a:solidFill>
                <a:srgbClr val="0070C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353755" y="2136989"/>
            <a:ext cx="8204747" cy="39087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rgbClr val="0070C0"/>
                </a:solidFill>
              </a:rPr>
              <a:t>Agenda:</a:t>
            </a:r>
          </a:p>
          <a:p>
            <a:endParaRPr lang="en-US" sz="3600" b="1" dirty="0">
              <a:solidFill>
                <a:srgbClr val="00B050"/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2800" b="1" dirty="0">
                <a:solidFill>
                  <a:srgbClr val="00B0F0"/>
                </a:solidFill>
              </a:rPr>
              <a:t>	</a:t>
            </a:r>
            <a:r>
              <a:rPr lang="en-US" sz="2800" b="1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Introduction and goals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2800" b="1" dirty="0">
                <a:solidFill>
                  <a:srgbClr val="00B0F0"/>
                </a:solidFill>
              </a:rPr>
              <a:t>	Session 1  -  Azure IoT Hub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2800" b="1" dirty="0">
                <a:solidFill>
                  <a:srgbClr val="00B0F0"/>
                </a:solidFill>
              </a:rPr>
              <a:t>  Session 2  -  IoT Devices	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2800" b="1" dirty="0">
                <a:solidFill>
                  <a:srgbClr val="00B0F0"/>
                </a:solidFill>
              </a:rPr>
              <a:t>	Session 3  -  End-To-End Streaming and </a:t>
            </a:r>
            <a:r>
              <a:rPr lang="en-US" sz="2800" b="1" dirty="0" err="1">
                <a:solidFill>
                  <a:srgbClr val="00B0F0"/>
                </a:solidFill>
              </a:rPr>
              <a:t>Eventing</a:t>
            </a:r>
            <a:endParaRPr lang="en-US" sz="2800" b="1" dirty="0">
              <a:solidFill>
                <a:srgbClr val="00B0F0"/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2800" b="1" dirty="0">
                <a:solidFill>
                  <a:srgbClr val="00B0F0"/>
                </a:solidFill>
              </a:rPr>
              <a:t>	</a:t>
            </a:r>
            <a:r>
              <a:rPr lang="en-US" sz="2800" b="1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Summary &amp; What The Next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98855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8855766" y="412044"/>
            <a:ext cx="2022990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b="1" dirty="0">
                <a:solidFill>
                  <a:srgbClr val="00B0F0"/>
                </a:solidFill>
              </a:rPr>
              <a:t>Service Bus </a:t>
            </a:r>
          </a:p>
          <a:p>
            <a:pPr algn="ctr"/>
            <a:r>
              <a:rPr lang="en-US" sz="2800" b="1" dirty="0">
                <a:solidFill>
                  <a:srgbClr val="00B0F0"/>
                </a:solidFill>
              </a:rPr>
              <a:t>Overview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376" y="270469"/>
            <a:ext cx="7348069" cy="6378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2428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004" y="308145"/>
            <a:ext cx="7294807" cy="624673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8202944" y="313173"/>
            <a:ext cx="285424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rgbClr val="00B0F0"/>
                </a:solidFill>
              </a:rPr>
              <a:t>Service Bus Tester</a:t>
            </a:r>
          </a:p>
        </p:txBody>
      </p:sp>
    </p:spTree>
    <p:extLst>
      <p:ext uri="{BB962C8B-B14F-4D97-AF65-F5344CB8AC3E}">
        <p14:creationId xmlns:p14="http://schemas.microsoft.com/office/powerpoint/2010/main" val="37616252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8456944" y="454284"/>
            <a:ext cx="2363789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b="1" dirty="0">
                <a:solidFill>
                  <a:srgbClr val="00B0F0"/>
                </a:solidFill>
              </a:rPr>
              <a:t>Azure IoT Hub </a:t>
            </a:r>
          </a:p>
          <a:p>
            <a:pPr algn="ctr"/>
            <a:r>
              <a:rPr lang="en-US" sz="2800" b="1" dirty="0">
                <a:solidFill>
                  <a:srgbClr val="00B0F0"/>
                </a:solidFill>
              </a:rPr>
              <a:t>Overview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528" y="313173"/>
            <a:ext cx="7347708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2451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8297289" y="409128"/>
            <a:ext cx="2363789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b="1" dirty="0">
                <a:solidFill>
                  <a:srgbClr val="00B0F0"/>
                </a:solidFill>
              </a:rPr>
              <a:t>Azure IoT Hub </a:t>
            </a:r>
          </a:p>
          <a:p>
            <a:pPr algn="ctr"/>
            <a:r>
              <a:rPr lang="en-US" sz="2800" b="1" dirty="0">
                <a:solidFill>
                  <a:srgbClr val="00B0F0"/>
                </a:solidFill>
              </a:rPr>
              <a:t>File Upload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633" y="163688"/>
            <a:ext cx="7109786" cy="6541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3992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8297289" y="409128"/>
            <a:ext cx="2363789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b="1" dirty="0">
                <a:solidFill>
                  <a:srgbClr val="00B0F0"/>
                </a:solidFill>
              </a:rPr>
              <a:t>Azure IoT Hub </a:t>
            </a:r>
          </a:p>
          <a:p>
            <a:pPr algn="ctr"/>
            <a:r>
              <a:rPr lang="en-US" sz="2800" b="1" dirty="0">
                <a:solidFill>
                  <a:srgbClr val="00B0F0"/>
                </a:solidFill>
              </a:rPr>
              <a:t>Endpoints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105" y="191831"/>
            <a:ext cx="7303274" cy="6468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642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8743200" y="307528"/>
            <a:ext cx="2363789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b="1" dirty="0">
                <a:solidFill>
                  <a:srgbClr val="00B0F0"/>
                </a:solidFill>
              </a:rPr>
              <a:t>Azure IoT Hub </a:t>
            </a:r>
          </a:p>
          <a:p>
            <a:pPr algn="ctr"/>
            <a:r>
              <a:rPr lang="en-US" sz="2800" b="1" dirty="0">
                <a:solidFill>
                  <a:srgbClr val="00B0F0"/>
                </a:solidFill>
              </a:rPr>
              <a:t>Routes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216" y="166417"/>
            <a:ext cx="7891872" cy="6448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5631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322" y="803258"/>
            <a:ext cx="8333221" cy="526159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8682878" y="687016"/>
            <a:ext cx="33054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rgbClr val="00B0F0"/>
                </a:solidFill>
              </a:rPr>
              <a:t>Device Explorer Twin</a:t>
            </a:r>
          </a:p>
        </p:txBody>
      </p:sp>
    </p:spTree>
    <p:extLst>
      <p:ext uri="{BB962C8B-B14F-4D97-AF65-F5344CB8AC3E}">
        <p14:creationId xmlns:p14="http://schemas.microsoft.com/office/powerpoint/2010/main" val="16331644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344" y="298062"/>
            <a:ext cx="8320089" cy="630986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758657" y="358640"/>
            <a:ext cx="326050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rgbClr val="00B0F0"/>
                </a:solidFill>
              </a:rPr>
              <a:t>Azure IoT Hub Tester</a:t>
            </a:r>
          </a:p>
        </p:txBody>
      </p:sp>
    </p:spTree>
    <p:extLst>
      <p:ext uri="{BB962C8B-B14F-4D97-AF65-F5344CB8AC3E}">
        <p14:creationId xmlns:p14="http://schemas.microsoft.com/office/powerpoint/2010/main" val="27086072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814" y="2574553"/>
            <a:ext cx="4666538" cy="399937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9539" y="2574553"/>
            <a:ext cx="4436343" cy="3816283"/>
          </a:xfrm>
          <a:prstGeom prst="rect">
            <a:avLst/>
          </a:prstGeom>
        </p:spPr>
      </p:pic>
      <p:sp>
        <p:nvSpPr>
          <p:cNvPr id="7" name="Rectangle: Rounded Corners 6"/>
          <p:cNvSpPr/>
          <p:nvPr/>
        </p:nvSpPr>
        <p:spPr>
          <a:xfrm>
            <a:off x="5546328" y="3604138"/>
            <a:ext cx="1002485" cy="1904301"/>
          </a:xfrm>
          <a:prstGeom prst="roundRect">
            <a:avLst/>
          </a:prstGeom>
          <a:noFill/>
          <a:ln w="28575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>
            <a:cxnSpLocks/>
          </p:cNvCxnSpPr>
          <p:nvPr/>
        </p:nvCxnSpPr>
        <p:spPr>
          <a:xfrm>
            <a:off x="6548813" y="4572383"/>
            <a:ext cx="360726" cy="1859"/>
          </a:xfrm>
          <a:prstGeom prst="straightConnector1">
            <a:avLst/>
          </a:prstGeom>
          <a:ln w="317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cxnSpLocks/>
          </p:cNvCxnSpPr>
          <p:nvPr/>
        </p:nvCxnSpPr>
        <p:spPr>
          <a:xfrm>
            <a:off x="5193990" y="4577276"/>
            <a:ext cx="360726" cy="1859"/>
          </a:xfrm>
          <a:prstGeom prst="straightConnector1">
            <a:avLst/>
          </a:prstGeom>
          <a:ln w="317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3760" y="4287942"/>
            <a:ext cx="574690" cy="582386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5311438" y="3169079"/>
            <a:ext cx="15981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Azure IoT Hub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075608" y="1886277"/>
            <a:ext cx="218113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Device Explorer Twin </a:t>
            </a:r>
            <a:r>
              <a:rPr lang="en-US" sz="1200" b="1" i="1" dirty="0">
                <a:solidFill>
                  <a:schemeClr val="accent1">
                    <a:lumMod val="75000"/>
                  </a:schemeClr>
                </a:solidFill>
              </a:rPr>
              <a:t>(Service-facing side)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682068" y="1928222"/>
            <a:ext cx="241602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  Azure IoT Hub Tester </a:t>
            </a:r>
          </a:p>
          <a:p>
            <a:pPr algn="ctr"/>
            <a:r>
              <a:rPr lang="en-US" sz="1200" b="1" i="1" dirty="0">
                <a:solidFill>
                  <a:schemeClr val="accent1">
                    <a:lumMod val="75000"/>
                  </a:schemeClr>
                </a:solidFill>
              </a:rPr>
              <a:t>(MQTT Virtual Device)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420160" y="138627"/>
            <a:ext cx="53702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00B0F0"/>
                </a:solidFill>
              </a:rPr>
              <a:t>Exploring Azure IoT Hub 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227362" y="747441"/>
            <a:ext cx="3408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00B0F0"/>
                </a:solidFill>
              </a:rPr>
              <a:t>Device and/or Service facing sides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052" y="2568761"/>
            <a:ext cx="4666538" cy="3999377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5322676" y="3163287"/>
            <a:ext cx="15981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Azure IoT Hub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693306" y="1922430"/>
            <a:ext cx="241602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  Azure IoT Hub Tester </a:t>
            </a:r>
          </a:p>
          <a:p>
            <a:pPr algn="ctr"/>
            <a:r>
              <a:rPr lang="en-US" sz="1200" b="1" i="1" dirty="0">
                <a:solidFill>
                  <a:schemeClr val="accent1">
                    <a:lumMod val="75000"/>
                  </a:schemeClr>
                </a:solidFill>
              </a:rPr>
              <a:t>(MQTT Virtual Device)</a:t>
            </a:r>
          </a:p>
        </p:txBody>
      </p:sp>
    </p:spTree>
    <p:extLst>
      <p:ext uri="{BB962C8B-B14F-4D97-AF65-F5344CB8AC3E}">
        <p14:creationId xmlns:p14="http://schemas.microsoft.com/office/powerpoint/2010/main" val="42590562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332013" y="1665981"/>
            <a:ext cx="7170168" cy="34163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72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Windows IoT Core</a:t>
            </a:r>
          </a:p>
          <a:p>
            <a:pPr algn="ctr"/>
            <a:r>
              <a:rPr lang="en-US" sz="72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Raspberry Pi3</a:t>
            </a:r>
          </a:p>
          <a:p>
            <a:pPr algn="ctr"/>
            <a:r>
              <a:rPr lang="en-US" sz="72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UWP Apps</a:t>
            </a:r>
          </a:p>
        </p:txBody>
      </p:sp>
    </p:spTree>
    <p:extLst>
      <p:ext uri="{BB962C8B-B14F-4D97-AF65-F5344CB8AC3E}">
        <p14:creationId xmlns:p14="http://schemas.microsoft.com/office/powerpoint/2010/main" val="34331386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925976" y="189595"/>
            <a:ext cx="54286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Azure IoT Hub - Workshop</a:t>
            </a:r>
            <a:endParaRPr lang="en-US" sz="3600" dirty="0">
              <a:solidFill>
                <a:srgbClr val="0070C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788836" y="883363"/>
            <a:ext cx="6096797" cy="58169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Introduction and goals:</a:t>
            </a:r>
            <a:endParaRPr lang="en-US" sz="2800" b="1" dirty="0">
              <a:solidFill>
                <a:srgbClr val="0070C0"/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2800" b="1" dirty="0">
                <a:solidFill>
                  <a:srgbClr val="00B0F0"/>
                </a:solidFill>
              </a:rPr>
              <a:t>	</a:t>
            </a:r>
            <a:r>
              <a:rPr lang="en-US" sz="2400" b="1" dirty="0">
                <a:solidFill>
                  <a:srgbClr val="00B0F0"/>
                </a:solidFill>
              </a:rPr>
              <a:t>Azure IoT Infrastructure</a:t>
            </a:r>
            <a:endParaRPr lang="en-US" sz="2400" b="1" i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2800" b="1" dirty="0">
                <a:solidFill>
                  <a:srgbClr val="00B0F0"/>
                </a:solidFill>
              </a:rPr>
              <a:t>	</a:t>
            </a:r>
            <a:r>
              <a:rPr lang="en-US" sz="2400" b="1" dirty="0">
                <a:solidFill>
                  <a:srgbClr val="00B0F0"/>
                </a:solidFill>
              </a:rPr>
              <a:t>Setting Up Your Dev Environment </a:t>
            </a:r>
          </a:p>
          <a:p>
            <a:pPr marL="1200150" lvl="2" indent="-285750"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Azure Pass</a:t>
            </a:r>
          </a:p>
          <a:p>
            <a:pPr marL="1200150" lvl="2" indent="-285750"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Azure IoT Hub</a:t>
            </a:r>
          </a:p>
          <a:p>
            <a:pPr marL="1200150" lvl="2" indent="-285750"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Azure Stream Analytics</a:t>
            </a:r>
          </a:p>
          <a:p>
            <a:pPr marL="1200150" lvl="2" indent="-285750"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Power BI</a:t>
            </a:r>
          </a:p>
          <a:p>
            <a:pPr marL="1200150" lvl="2" indent="-285750"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Device Explorer Twin</a:t>
            </a:r>
          </a:p>
          <a:p>
            <a:pPr marL="1200150" lvl="2" indent="-285750"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Azure IoT Hub Tester</a:t>
            </a:r>
          </a:p>
          <a:p>
            <a:pPr marL="1200150" lvl="2" indent="-285750"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Service Bus Tester (Service Bus Explorer)</a:t>
            </a:r>
          </a:p>
          <a:p>
            <a:pPr marL="1200150" lvl="2" indent="-285750"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Visual Studio 2015/Update3 + Azure Tools + UWP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2800" b="1" dirty="0">
                <a:solidFill>
                  <a:srgbClr val="00B0F0"/>
                </a:solidFill>
              </a:rPr>
              <a:t>	</a:t>
            </a:r>
            <a:r>
              <a:rPr lang="en-US" sz="2400" b="1" dirty="0">
                <a:solidFill>
                  <a:srgbClr val="00B0F0"/>
                </a:solidFill>
              </a:rPr>
              <a:t>Setting Up Your Raspberry Pi3</a:t>
            </a:r>
          </a:p>
          <a:p>
            <a:pPr marL="1200150" lvl="2" indent="-285750"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Windows IoT Core </a:t>
            </a:r>
          </a:p>
          <a:p>
            <a:pPr marL="1200150" lvl="2" indent="-285750"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Copy image to microSD</a:t>
            </a:r>
          </a:p>
          <a:p>
            <a:pPr marL="1200150" lvl="2" indent="-285750"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Device PowerShell &amp; Portal</a:t>
            </a:r>
          </a:p>
          <a:p>
            <a:pPr marL="1200150" lvl="2" indent="-285750"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Connectivity</a:t>
            </a:r>
          </a:p>
          <a:p>
            <a:pPr marL="1200150" lvl="2" indent="-285750"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Virtual Display</a:t>
            </a:r>
          </a:p>
          <a:p>
            <a:pPr marL="1200150" lvl="2" indent="-285750"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Running </a:t>
            </a:r>
            <a:r>
              <a:rPr lang="en-US" b="1" dirty="0" err="1">
                <a:solidFill>
                  <a:schemeClr val="accent1">
                    <a:lumMod val="75000"/>
                  </a:schemeClr>
                </a:solidFill>
              </a:rPr>
              <a:t>IoTCoreDefaultApp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/</a:t>
            </a:r>
            <a:r>
              <a:rPr lang="en-US" b="1" dirty="0" err="1">
                <a:solidFill>
                  <a:schemeClr val="accent1">
                    <a:lumMod val="75000"/>
                  </a:schemeClr>
                </a:solidFill>
              </a:rPr>
              <a:t>BlinkyApp</a:t>
            </a:r>
            <a:endParaRPr 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94797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332013" y="397945"/>
            <a:ext cx="7170168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72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Windows IoT Core</a:t>
            </a:r>
          </a:p>
        </p:txBody>
      </p:sp>
      <p:sp>
        <p:nvSpPr>
          <p:cNvPr id="3" name="Rectangle 2"/>
          <p:cNvSpPr/>
          <p:nvPr/>
        </p:nvSpPr>
        <p:spPr>
          <a:xfrm>
            <a:off x="3361461" y="1598274"/>
            <a:ext cx="511127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https://developer.microsoft.com/en-us/windows/iot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5130" y="2061189"/>
            <a:ext cx="7214261" cy="428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4419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801" y="218961"/>
            <a:ext cx="5415091" cy="648748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7551244" y="404108"/>
            <a:ext cx="189115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rgbClr val="00B0F0"/>
                </a:solidFill>
              </a:rPr>
              <a:t>Get Started</a:t>
            </a:r>
          </a:p>
        </p:txBody>
      </p:sp>
    </p:spTree>
    <p:extLst>
      <p:ext uri="{BB962C8B-B14F-4D97-AF65-F5344CB8AC3E}">
        <p14:creationId xmlns:p14="http://schemas.microsoft.com/office/powerpoint/2010/main" val="34663082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465927" y="707223"/>
            <a:ext cx="235077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rgbClr val="00B0F0"/>
                </a:solidFill>
              </a:rPr>
              <a:t>IoT Dashboard</a:t>
            </a:r>
            <a:endParaRPr lang="en-US" sz="2000" dirty="0">
              <a:solidFill>
                <a:srgbClr val="00B0F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958" y="747686"/>
            <a:ext cx="8845132" cy="5776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1790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080" y="1561479"/>
            <a:ext cx="7962774" cy="375315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9162811" y="1439753"/>
            <a:ext cx="2059218" cy="126188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rgbClr val="00B0F0"/>
                </a:solidFill>
              </a:rPr>
              <a:t>Disk Imager</a:t>
            </a:r>
          </a:p>
          <a:p>
            <a:r>
              <a:rPr lang="en-US" sz="2800" b="1" dirty="0">
                <a:solidFill>
                  <a:srgbClr val="00B0F0"/>
                </a:solidFill>
              </a:rPr>
              <a:t>- </a:t>
            </a:r>
            <a:r>
              <a:rPr lang="en-US" sz="2000" dirty="0">
                <a:solidFill>
                  <a:srgbClr val="00B0F0"/>
                </a:solidFill>
              </a:rPr>
              <a:t>Backup microSD</a:t>
            </a:r>
          </a:p>
          <a:p>
            <a:r>
              <a:rPr lang="en-US" sz="2000" dirty="0">
                <a:solidFill>
                  <a:srgbClr val="00B0F0"/>
                </a:solidFill>
              </a:rPr>
              <a:t>-  Create microSD</a:t>
            </a:r>
          </a:p>
        </p:txBody>
      </p:sp>
    </p:spTree>
    <p:extLst>
      <p:ext uri="{BB962C8B-B14F-4D97-AF65-F5344CB8AC3E}">
        <p14:creationId xmlns:p14="http://schemas.microsoft.com/office/powerpoint/2010/main" val="29601247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onnect and use your Raspberry Pi with just a Network Cable, SDCard and Power!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3699" y="476021"/>
            <a:ext cx="9976541" cy="554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6127996" y="5390413"/>
            <a:ext cx="959867" cy="3233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6974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127996" y="5390413"/>
            <a:ext cx="959867" cy="3233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6259949" y="511238"/>
            <a:ext cx="40975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b="1" dirty="0">
                <a:solidFill>
                  <a:srgbClr val="CC0000"/>
                </a:solidFill>
                <a:latin typeface="impact" panose="020B0806030902050204" pitchFamily="34" charset="0"/>
              </a:rPr>
              <a:t>Enable Internet Connection Sharing (ICS):</a:t>
            </a:r>
            <a:endParaRPr lang="en-US" b="1" i="0" u="none" strike="noStrike" dirty="0">
              <a:solidFill>
                <a:srgbClr val="CC0000"/>
              </a:solidFill>
              <a:effectLst/>
              <a:latin typeface="impact" panose="020B0806030902050204" pitchFamily="34" charset="0"/>
            </a:endParaRPr>
          </a:p>
        </p:txBody>
      </p:sp>
      <p:pic>
        <p:nvPicPr>
          <p:cNvPr id="3074" name="Picture 2" descr="InternetConnectionShar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496" y="443355"/>
            <a:ext cx="4711112" cy="6099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5811407" y="4370916"/>
            <a:ext cx="37016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dirty="0">
                <a:solidFill>
                  <a:srgbClr val="CC0000"/>
                </a:solidFill>
                <a:latin typeface="impact" panose="020B0806030902050204" pitchFamily="34" charset="0"/>
              </a:rPr>
              <a:t>Guide To…Direct Network Connection:</a:t>
            </a:r>
            <a:endParaRPr lang="en-US" b="0" i="0" u="none" strike="noStrike" dirty="0">
              <a:solidFill>
                <a:srgbClr val="CC0000"/>
              </a:solidFill>
              <a:effectLst/>
              <a:latin typeface="impact" panose="020B080603090205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811407" y="4676987"/>
            <a:ext cx="631828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https://pihw.wordpress.com/guides/direct-network-connection/</a:t>
            </a:r>
          </a:p>
        </p:txBody>
      </p:sp>
    </p:spTree>
    <p:extLst>
      <p:ext uri="{BB962C8B-B14F-4D97-AF65-F5344CB8AC3E}">
        <p14:creationId xmlns:p14="http://schemas.microsoft.com/office/powerpoint/2010/main" val="17729784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454" y="298064"/>
            <a:ext cx="6484251" cy="633765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7077759" y="560718"/>
            <a:ext cx="458715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B0F0"/>
                </a:solidFill>
              </a:rPr>
              <a:t>Find </a:t>
            </a:r>
            <a:r>
              <a:rPr lang="en-US" sz="2800" b="1" dirty="0" err="1">
                <a:solidFill>
                  <a:srgbClr val="00B0F0"/>
                </a:solidFill>
              </a:rPr>
              <a:t>ip</a:t>
            </a:r>
            <a:r>
              <a:rPr lang="en-US" sz="2800" b="1" dirty="0">
                <a:solidFill>
                  <a:srgbClr val="00B0F0"/>
                </a:solidFill>
              </a:rPr>
              <a:t> address for your RPi3</a:t>
            </a:r>
          </a:p>
        </p:txBody>
      </p:sp>
    </p:spTree>
    <p:extLst>
      <p:ext uri="{BB962C8B-B14F-4D97-AF65-F5344CB8AC3E}">
        <p14:creationId xmlns:p14="http://schemas.microsoft.com/office/powerpoint/2010/main" val="15996809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607" y="247464"/>
            <a:ext cx="7282639" cy="642108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7699147" y="505147"/>
            <a:ext cx="24552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B0F0"/>
                </a:solidFill>
              </a:rPr>
              <a:t>Device Portal</a:t>
            </a:r>
          </a:p>
        </p:txBody>
      </p:sp>
      <p:sp>
        <p:nvSpPr>
          <p:cNvPr id="4" name="Rectangle 3"/>
          <p:cNvSpPr/>
          <p:nvPr/>
        </p:nvSpPr>
        <p:spPr>
          <a:xfrm>
            <a:off x="7699146" y="1410481"/>
            <a:ext cx="31321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http://192.168.1.11:</a:t>
            </a:r>
            <a:r>
              <a:rPr lang="en-US" b="1" dirty="0">
                <a:solidFill>
                  <a:srgbClr val="FF0000"/>
                </a:solidFill>
              </a:rPr>
              <a:t>8080</a:t>
            </a:r>
            <a:r>
              <a:rPr lang="en-US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8772216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673" y="338480"/>
            <a:ext cx="7141095" cy="627702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7562745" y="495043"/>
            <a:ext cx="437497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B0F0"/>
                </a:solidFill>
              </a:rPr>
              <a:t>Windows IoT Remote Client</a:t>
            </a:r>
          </a:p>
        </p:txBody>
      </p:sp>
    </p:spTree>
    <p:extLst>
      <p:ext uri="{BB962C8B-B14F-4D97-AF65-F5344CB8AC3E}">
        <p14:creationId xmlns:p14="http://schemas.microsoft.com/office/powerpoint/2010/main" val="450492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591131" y="1759066"/>
            <a:ext cx="19415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192.168.1.11:</a:t>
            </a:r>
            <a:r>
              <a:rPr lang="en-US" b="1" dirty="0">
                <a:solidFill>
                  <a:srgbClr val="FF0000"/>
                </a:solidFill>
              </a:rPr>
              <a:t>8116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921" y="358641"/>
            <a:ext cx="8892196" cy="610997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9194519" y="358641"/>
            <a:ext cx="292001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B0F0"/>
                </a:solidFill>
              </a:rPr>
              <a:t>Visual Studio 2015</a:t>
            </a:r>
          </a:p>
          <a:p>
            <a:r>
              <a:rPr lang="en-US" sz="2800" b="1" dirty="0">
                <a:solidFill>
                  <a:srgbClr val="00B0F0"/>
                </a:solidFill>
              </a:rPr>
              <a:t>       UWP App</a:t>
            </a:r>
          </a:p>
        </p:txBody>
      </p:sp>
    </p:spTree>
    <p:extLst>
      <p:ext uri="{BB962C8B-B14F-4D97-AF65-F5344CB8AC3E}">
        <p14:creationId xmlns:p14="http://schemas.microsoft.com/office/powerpoint/2010/main" val="21520203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790970" y="1731470"/>
            <a:ext cx="8348445" cy="4936357"/>
            <a:chOff x="1932637" y="1409498"/>
            <a:chExt cx="8348445" cy="4936357"/>
          </a:xfrm>
        </p:grpSpPr>
        <p:pic>
          <p:nvPicPr>
            <p:cNvPr id="2050" name="Picture 2" descr="Particle and Azure IoT Hub architecture diagram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56594" y="1700175"/>
              <a:ext cx="6667500" cy="381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Box 1"/>
            <p:cNvSpPr txBox="1"/>
            <p:nvPr/>
          </p:nvSpPr>
          <p:spPr>
            <a:xfrm>
              <a:off x="2228046" y="2155065"/>
              <a:ext cx="1893194" cy="10131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32637" y="2290762"/>
              <a:ext cx="2351908" cy="1130725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2356594" y="3421487"/>
              <a:ext cx="1987879" cy="230832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dirty="0"/>
            </a:p>
            <a:p>
              <a:endParaRPr lang="en-US" dirty="0"/>
            </a:p>
            <a:p>
              <a:endParaRPr lang="en-US" dirty="0"/>
            </a:p>
            <a:p>
              <a:endParaRPr lang="en-US" dirty="0"/>
            </a:p>
            <a:p>
              <a:endParaRPr lang="en-US" dirty="0"/>
            </a:p>
            <a:p>
              <a:endParaRPr lang="en-US" dirty="0"/>
            </a:p>
            <a:p>
              <a:endParaRPr lang="en-US" dirty="0"/>
            </a:p>
            <a:p>
              <a:endParaRPr lang="en-US" dirty="0"/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0800000">
              <a:off x="4185632" y="2856124"/>
              <a:ext cx="1247225" cy="229007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432857" y="1409498"/>
              <a:ext cx="4848225" cy="3629025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2356594" y="4262194"/>
              <a:ext cx="179635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Things</a:t>
              </a:r>
            </a:p>
            <a:p>
              <a:pPr algn="ctr"/>
              <a:r>
                <a:rPr lang="en-US" sz="1600" i="1" dirty="0"/>
                <a:t>Devices, Apps, etc.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498845" y="4037531"/>
              <a:ext cx="1987879" cy="230832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dirty="0"/>
            </a:p>
            <a:p>
              <a:endParaRPr lang="en-US" dirty="0"/>
            </a:p>
            <a:p>
              <a:endParaRPr lang="en-US" dirty="0"/>
            </a:p>
            <a:p>
              <a:endParaRPr lang="en-US" dirty="0"/>
            </a:p>
            <a:p>
              <a:endParaRPr lang="en-US" dirty="0"/>
            </a:p>
            <a:p>
              <a:endParaRPr lang="en-US" dirty="0"/>
            </a:p>
            <a:p>
              <a:endParaRPr lang="en-US" dirty="0"/>
            </a:p>
            <a:p>
              <a:endParaRPr 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539768" y="2155065"/>
              <a:ext cx="94695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0070C0"/>
                  </a:solidFill>
                </a:rPr>
                <a:t>IoT Hub</a:t>
              </a:r>
            </a:p>
          </p:txBody>
        </p:sp>
      </p:grpSp>
      <p:sp>
        <p:nvSpPr>
          <p:cNvPr id="11" name="Rectangle 10"/>
          <p:cNvSpPr/>
          <p:nvPr/>
        </p:nvSpPr>
        <p:spPr>
          <a:xfrm>
            <a:off x="1901203" y="423417"/>
            <a:ext cx="774936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0070C0"/>
                </a:solidFill>
              </a:rPr>
              <a:t>Internet of Things with Microsoft Azure</a:t>
            </a:r>
            <a:endParaRPr lang="en-US" sz="36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506205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09518" y="271647"/>
            <a:ext cx="11142346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72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Session 1 – Azure IoT Combo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35628" y="1939206"/>
            <a:ext cx="10091955" cy="4801314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rgbClr val="0070C0"/>
                </a:solidFill>
              </a:rPr>
              <a:t>Azure IoT Infrastructure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rgbClr val="0070C0"/>
                </a:solidFill>
              </a:rPr>
              <a:t>Telemetry path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rgbClr val="0070C0"/>
                </a:solidFill>
              </a:rPr>
              <a:t>Non-Telemetry path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rgbClr val="0070C0"/>
                </a:solidFill>
              </a:rPr>
              <a:t>Telemetry Router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b="1" dirty="0" err="1">
                <a:solidFill>
                  <a:srgbClr val="0070C0"/>
                </a:solidFill>
              </a:rPr>
              <a:t>UploadBlobFile</a:t>
            </a:r>
            <a:endParaRPr lang="en-US" b="1" dirty="0">
              <a:solidFill>
                <a:srgbClr val="0070C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rgbClr val="0070C0"/>
                </a:solidFill>
              </a:rPr>
              <a:t>Exploring Azure IoT Hub 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rgbClr val="0070C0"/>
                </a:solidFill>
              </a:rPr>
              <a:t>Device-Facing side</a:t>
            </a:r>
          </a:p>
          <a:p>
            <a:pPr marL="1200150" lvl="2" indent="-285750"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rgbClr val="00B0F0"/>
                </a:solidFill>
              </a:rPr>
              <a:t>Virtual MQTT Device (Azure IoT Hub Tester)</a:t>
            </a:r>
          </a:p>
          <a:p>
            <a:pPr marL="1200150" lvl="2" indent="-285750"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rgbClr val="00B0F0"/>
                </a:solidFill>
              </a:rPr>
              <a:t>Simulated Device (Client C# SDK )</a:t>
            </a:r>
            <a:endParaRPr lang="en-US" b="1" dirty="0">
              <a:solidFill>
                <a:srgbClr val="0070C0"/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rgbClr val="0070C0"/>
                </a:solidFill>
              </a:rPr>
              <a:t>Service-Facing side</a:t>
            </a:r>
          </a:p>
          <a:p>
            <a:pPr marL="1200150" lvl="2" indent="-285750"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rgbClr val="00B0F0"/>
                </a:solidFill>
              </a:rPr>
              <a:t>Device Explorer Twin</a:t>
            </a:r>
          </a:p>
          <a:p>
            <a:pPr marL="1200150" lvl="2" indent="-285750"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rgbClr val="00B0F0"/>
                </a:solidFill>
              </a:rPr>
              <a:t>Simulated  App (Service C# SDK)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rgbClr val="0070C0"/>
                </a:solidFill>
              </a:rPr>
              <a:t>Device Connectivity (MQTT, HTTPS, AMQP)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rgbClr val="0070C0"/>
                </a:solidFill>
              </a:rPr>
              <a:t>Device Twin (States, </a:t>
            </a:r>
            <a:r>
              <a:rPr lang="en-US" b="1" dirty="0" err="1">
                <a:solidFill>
                  <a:srgbClr val="0070C0"/>
                </a:solidFill>
              </a:rPr>
              <a:t>DirectMethod</a:t>
            </a:r>
            <a:r>
              <a:rPr lang="en-US" b="1" dirty="0">
                <a:solidFill>
                  <a:srgbClr val="0070C0"/>
                </a:solidFill>
              </a:rPr>
              <a:t>, Jobs, …)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rgbClr val="0070C0"/>
                </a:solidFill>
              </a:rPr>
              <a:t>Plumbing Components (Azure Functions, </a:t>
            </a:r>
            <a:r>
              <a:rPr lang="en-US" b="1" dirty="0" err="1">
                <a:solidFill>
                  <a:srgbClr val="0070C0"/>
                </a:solidFill>
              </a:rPr>
              <a:t>WorkflowCannels</a:t>
            </a:r>
            <a:r>
              <a:rPr lang="en-US" b="1" dirty="0">
                <a:solidFill>
                  <a:srgbClr val="0070C0"/>
                </a:solidFill>
              </a:rPr>
              <a:t>, etc.)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rgbClr val="0070C0"/>
                </a:solidFill>
              </a:rPr>
              <a:t>PowerBI (Dashboards)</a:t>
            </a:r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469280" y="1210366"/>
            <a:ext cx="383694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rgbClr val="00B0F0"/>
                </a:solidFill>
              </a:rPr>
              <a:t>Exploring Azure IoT Hub </a:t>
            </a:r>
          </a:p>
        </p:txBody>
      </p:sp>
    </p:spTree>
    <p:extLst>
      <p:ext uri="{BB962C8B-B14F-4D97-AF65-F5344CB8AC3E}">
        <p14:creationId xmlns:p14="http://schemas.microsoft.com/office/powerpoint/2010/main" val="125226111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059461" y="373017"/>
            <a:ext cx="332674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u="sng" dirty="0">
                <a:solidFill>
                  <a:srgbClr val="00B0F0"/>
                </a:solidFill>
              </a:rPr>
              <a:t>Azure IoT Hub Endpoints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16" y="1578957"/>
            <a:ext cx="11551431" cy="435217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600201" y="1483963"/>
            <a:ext cx="2313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00B050"/>
                </a:solidFill>
              </a:rPr>
              <a:t>Device-Face Endpoints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086242" y="1511085"/>
            <a:ext cx="2313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00B050"/>
                </a:solidFill>
              </a:rPr>
              <a:t>Service-Face Endpoints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142283" y="2358553"/>
            <a:ext cx="8214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00B0F0"/>
                </a:solidFill>
              </a:rPr>
              <a:t>Telemetry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501181" y="2583278"/>
            <a:ext cx="8214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00B0F0"/>
                </a:solidFill>
              </a:rPr>
              <a:t>Telemetry</a:t>
            </a:r>
          </a:p>
        </p:txBody>
      </p:sp>
    </p:spTree>
    <p:extLst>
      <p:ext uri="{BB962C8B-B14F-4D97-AF65-F5344CB8AC3E}">
        <p14:creationId xmlns:p14="http://schemas.microsoft.com/office/powerpoint/2010/main" val="254813398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387312" y="353498"/>
            <a:ext cx="10449144" cy="6274245"/>
            <a:chOff x="387312" y="353498"/>
            <a:chExt cx="10449144" cy="6274245"/>
          </a:xfrm>
        </p:grpSpPr>
        <p:pic>
          <p:nvPicPr>
            <p:cNvPr id="1026" name="Picture 2" descr="https://docs.microsoft.com/en-us/azure/iot-hub/media/iot-hub-devguide-device-twins/twin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43657" y="2331410"/>
              <a:ext cx="5877494" cy="29355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/>
            <p:cNvSpPr txBox="1"/>
            <p:nvPr/>
          </p:nvSpPr>
          <p:spPr>
            <a:xfrm>
              <a:off x="4593059" y="6166078"/>
              <a:ext cx="209769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accent1">
                      <a:lumMod val="75000"/>
                    </a:schemeClr>
                  </a:solidFill>
                </a:rPr>
                <a:t>Azure IoT Hub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387312" y="360924"/>
              <a:ext cx="269951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00B0F0"/>
                  </a:solidFill>
                </a:rPr>
                <a:t>Device/GW/Thing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35645" y="686461"/>
              <a:ext cx="143444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(</a:t>
              </a:r>
              <a:r>
                <a:rPr lang="en-US" sz="1100" b="1" dirty="0"/>
                <a:t>MQTT</a:t>
              </a:r>
              <a:r>
                <a:rPr lang="en-US" sz="1100" dirty="0"/>
                <a:t>, AMQP, Https)</a:t>
              </a:r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783826" y="896058"/>
              <a:ext cx="7146142" cy="5132496"/>
              <a:chOff x="-210261" y="-1031432"/>
              <a:chExt cx="9015198" cy="6901402"/>
            </a:xfrm>
          </p:grpSpPr>
          <p:sp>
            <p:nvSpPr>
              <p:cNvPr id="4" name="Rectangle 3"/>
              <p:cNvSpPr/>
              <p:nvPr/>
            </p:nvSpPr>
            <p:spPr>
              <a:xfrm>
                <a:off x="4715632" y="4533358"/>
                <a:ext cx="2114844" cy="68633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7" name="Straight Connector 16"/>
              <p:cNvCxnSpPr>
                <a:cxnSpLocks/>
              </p:cNvCxnSpPr>
              <p:nvPr/>
            </p:nvCxnSpPr>
            <p:spPr>
              <a:xfrm>
                <a:off x="6610812" y="4901264"/>
                <a:ext cx="795021" cy="0"/>
              </a:xfrm>
              <a:prstGeom prst="line">
                <a:avLst/>
              </a:prstGeom>
              <a:ln>
                <a:headEnd type="none"/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9" name="Rectangle 8"/>
              <p:cNvSpPr/>
              <p:nvPr/>
            </p:nvSpPr>
            <p:spPr>
              <a:xfrm>
                <a:off x="4855279" y="5400131"/>
                <a:ext cx="1847309" cy="469839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4873791" y="4573663"/>
                <a:ext cx="1798683" cy="588255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5359119" y="5400131"/>
                <a:ext cx="827868" cy="4552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Jobs</a:t>
                </a:r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4855279" y="4648907"/>
                <a:ext cx="1904874" cy="4552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DirectMethods</a:t>
                </a:r>
              </a:p>
            </p:txBody>
          </p:sp>
          <p:cxnSp>
            <p:nvCxnSpPr>
              <p:cNvPr id="14" name="Straight Connector 13"/>
              <p:cNvCxnSpPr/>
              <p:nvPr/>
            </p:nvCxnSpPr>
            <p:spPr>
              <a:xfrm>
                <a:off x="6710692" y="5627749"/>
                <a:ext cx="724620" cy="0"/>
              </a:xfrm>
              <a:prstGeom prst="line">
                <a:avLst/>
              </a:prstGeom>
              <a:ln>
                <a:headEnd type="none"/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>
                <a:cxnSpLocks/>
                <a:stCxn id="13" idx="1"/>
              </p:cNvCxnSpPr>
              <p:nvPr/>
            </p:nvCxnSpPr>
            <p:spPr>
              <a:xfrm flipH="1">
                <a:off x="4153264" y="4876525"/>
                <a:ext cx="702015" cy="0"/>
              </a:xfrm>
              <a:prstGeom prst="line">
                <a:avLst/>
              </a:prstGeom>
              <a:ln>
                <a:headEnd type="none"/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24" name="TextBox 23"/>
              <p:cNvSpPr txBox="1"/>
              <p:nvPr/>
            </p:nvSpPr>
            <p:spPr>
              <a:xfrm>
                <a:off x="2411828" y="4651556"/>
                <a:ext cx="1612895" cy="620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onDeviceMethod</a:t>
                </a:r>
              </a:p>
              <a:p>
                <a:endParaRPr lang="en-US" sz="1200" dirty="0"/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7435313" y="4651556"/>
                <a:ext cx="1369624" cy="3724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InvokeMethod</a:t>
                </a:r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3296959" y="-1013426"/>
                <a:ext cx="1418675" cy="3724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Telemetry Data</a:t>
                </a:r>
              </a:p>
            </p:txBody>
          </p:sp>
          <p:sp>
            <p:nvSpPr>
              <p:cNvPr id="46" name="TextBox 45"/>
              <p:cNvSpPr txBox="1"/>
              <p:nvPr/>
            </p:nvSpPr>
            <p:spPr>
              <a:xfrm>
                <a:off x="3870262" y="593359"/>
                <a:ext cx="616474" cy="620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C2D</a:t>
                </a:r>
              </a:p>
              <a:p>
                <a:endParaRPr lang="en-US" sz="1200" dirty="0"/>
              </a:p>
            </p:txBody>
          </p:sp>
          <p:sp>
            <p:nvSpPr>
              <p:cNvPr id="47" name="TextBox 46"/>
              <p:cNvSpPr txBox="1"/>
              <p:nvPr/>
            </p:nvSpPr>
            <p:spPr>
              <a:xfrm>
                <a:off x="6993566" y="548153"/>
                <a:ext cx="616474" cy="620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C2D</a:t>
                </a:r>
              </a:p>
              <a:p>
                <a:endParaRPr lang="en-US" sz="1200" dirty="0"/>
              </a:p>
            </p:txBody>
          </p:sp>
          <p:sp>
            <p:nvSpPr>
              <p:cNvPr id="62" name="TextBox 61"/>
              <p:cNvSpPr txBox="1"/>
              <p:nvPr/>
            </p:nvSpPr>
            <p:spPr>
              <a:xfrm>
                <a:off x="-110514" y="697857"/>
                <a:ext cx="1054185" cy="3724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i="1" dirty="0">
                    <a:solidFill>
                      <a:schemeClr val="accent2"/>
                    </a:solidFill>
                  </a:rPr>
                  <a:t>Queueing</a:t>
                </a:r>
                <a:endParaRPr lang="en-US" sz="1200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63" name="TextBox 62"/>
              <p:cNvSpPr txBox="1"/>
              <p:nvPr/>
            </p:nvSpPr>
            <p:spPr>
              <a:xfrm>
                <a:off x="-210261" y="-772474"/>
                <a:ext cx="1964569" cy="3724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i="1" dirty="0">
                    <a:solidFill>
                      <a:schemeClr val="accent2"/>
                    </a:solidFill>
                  </a:rPr>
                  <a:t>Device (Thing) Data</a:t>
                </a:r>
                <a:endParaRPr lang="en-US" sz="1200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64" name="TextBox 63"/>
              <p:cNvSpPr txBox="1"/>
              <p:nvPr/>
            </p:nvSpPr>
            <p:spPr>
              <a:xfrm>
                <a:off x="-122614" y="3018552"/>
                <a:ext cx="2326926" cy="3724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i="1" dirty="0">
                    <a:solidFill>
                      <a:schemeClr val="accent2"/>
                    </a:solidFill>
                  </a:rPr>
                  <a:t>Device Twin (State) Data</a:t>
                </a:r>
                <a:endParaRPr lang="en-US" sz="1200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65" name="TextBox 64"/>
              <p:cNvSpPr txBox="1"/>
              <p:nvPr/>
            </p:nvSpPr>
            <p:spPr>
              <a:xfrm>
                <a:off x="-201296" y="4661695"/>
                <a:ext cx="1535985" cy="620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i="1" dirty="0">
                    <a:solidFill>
                      <a:schemeClr val="accent2"/>
                    </a:solidFill>
                  </a:rPr>
                  <a:t>Direct Actuary</a:t>
                </a:r>
              </a:p>
              <a:p>
                <a:endParaRPr lang="en-US" sz="1200" dirty="0"/>
              </a:p>
            </p:txBody>
          </p:sp>
          <p:sp>
            <p:nvSpPr>
              <p:cNvPr id="71" name="TextBox 70"/>
              <p:cNvSpPr txBox="1"/>
              <p:nvPr/>
            </p:nvSpPr>
            <p:spPr>
              <a:xfrm>
                <a:off x="6284228" y="-1031432"/>
                <a:ext cx="1418675" cy="3724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Stream Data</a:t>
                </a:r>
              </a:p>
            </p:txBody>
          </p:sp>
        </p:grp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80082" y="761540"/>
              <a:ext cx="858185" cy="792730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4661609" y="591757"/>
              <a:ext cx="165085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chemeClr val="accent1">
                      <a:lumMod val="75000"/>
                    </a:schemeClr>
                  </a:solidFill>
                </a:rPr>
                <a:t>Azure Stream Analytics</a:t>
              </a:r>
            </a:p>
          </p:txBody>
        </p:sp>
        <p:cxnSp>
          <p:nvCxnSpPr>
            <p:cNvPr id="28" name="Straight Arrow Connector 27"/>
            <p:cNvCxnSpPr/>
            <p:nvPr/>
          </p:nvCxnSpPr>
          <p:spPr>
            <a:xfrm flipV="1">
              <a:off x="5932444" y="1202355"/>
              <a:ext cx="1158965" cy="2"/>
            </a:xfrm>
            <a:prstGeom prst="straightConnector1">
              <a:avLst/>
            </a:prstGeom>
            <a:ln w="79375"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 flipV="1">
              <a:off x="3599481" y="1227142"/>
              <a:ext cx="1286424" cy="13204"/>
            </a:xfrm>
            <a:prstGeom prst="straightConnector1">
              <a:avLst/>
            </a:prstGeom>
            <a:ln w="79375"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24" name="Rectangle 1023"/>
            <p:cNvSpPr/>
            <p:nvPr/>
          </p:nvSpPr>
          <p:spPr>
            <a:xfrm>
              <a:off x="3192655" y="2542084"/>
              <a:ext cx="987748" cy="2577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6925250" y="2500089"/>
              <a:ext cx="987748" cy="2577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60873" y="449573"/>
              <a:ext cx="1690058" cy="1469642"/>
            </a:xfrm>
            <a:prstGeom prst="rect">
              <a:avLst/>
            </a:prstGeom>
          </p:spPr>
        </p:pic>
        <p:sp>
          <p:nvSpPr>
            <p:cNvPr id="35" name="TextBox 34"/>
            <p:cNvSpPr txBox="1"/>
            <p:nvPr/>
          </p:nvSpPr>
          <p:spPr>
            <a:xfrm>
              <a:off x="9559881" y="355601"/>
              <a:ext cx="127657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00B0F0"/>
                  </a:solidFill>
                </a:rPr>
                <a:t>Services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9741742" y="730256"/>
              <a:ext cx="109471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(AMQP, REST)</a:t>
              </a:r>
            </a:p>
          </p:txBody>
        </p:sp>
        <p:pic>
          <p:nvPicPr>
            <p:cNvPr id="1025" name="Picture 102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657393" y="2111941"/>
              <a:ext cx="403903" cy="463426"/>
            </a:xfrm>
            <a:prstGeom prst="rect">
              <a:avLst/>
            </a:prstGeom>
          </p:spPr>
        </p:pic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963211" y="2081348"/>
              <a:ext cx="403903" cy="463426"/>
            </a:xfrm>
            <a:prstGeom prst="rect">
              <a:avLst/>
            </a:prstGeom>
          </p:spPr>
        </p:pic>
        <p:cxnSp>
          <p:nvCxnSpPr>
            <p:cNvPr id="40" name="Straight Arrow Connector 39"/>
            <p:cNvCxnSpPr/>
            <p:nvPr/>
          </p:nvCxnSpPr>
          <p:spPr>
            <a:xfrm flipV="1">
              <a:off x="3631535" y="2355617"/>
              <a:ext cx="1025858" cy="7129"/>
            </a:xfrm>
            <a:prstGeom prst="straightConnector1">
              <a:avLst/>
            </a:prstGeom>
            <a:ln w="2857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/>
            <p:nvPr/>
          </p:nvCxnSpPr>
          <p:spPr>
            <a:xfrm flipV="1">
              <a:off x="6364859" y="2296221"/>
              <a:ext cx="726550" cy="7129"/>
            </a:xfrm>
            <a:prstGeom prst="straightConnector1">
              <a:avLst/>
            </a:prstGeom>
            <a:ln w="2857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/>
            <p:nvPr/>
          </p:nvCxnSpPr>
          <p:spPr>
            <a:xfrm flipV="1">
              <a:off x="5061296" y="2313061"/>
              <a:ext cx="901915" cy="4538"/>
            </a:xfrm>
            <a:prstGeom prst="straightConnector1">
              <a:avLst/>
            </a:prstGeom>
            <a:ln w="2857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27" name="Picture 102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249828" y="2099208"/>
              <a:ext cx="526807" cy="460317"/>
            </a:xfrm>
            <a:prstGeom prst="rect">
              <a:avLst/>
            </a:prstGeom>
          </p:spPr>
        </p:pic>
        <p:cxnSp>
          <p:nvCxnSpPr>
            <p:cNvPr id="1046" name="Straight Connector 1045"/>
            <p:cNvCxnSpPr/>
            <p:nvPr/>
          </p:nvCxnSpPr>
          <p:spPr>
            <a:xfrm flipV="1">
              <a:off x="596178" y="2648951"/>
              <a:ext cx="8392333" cy="46081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/>
            <p:cNvSpPr txBox="1"/>
            <p:nvPr/>
          </p:nvSpPr>
          <p:spPr>
            <a:xfrm>
              <a:off x="4629412" y="353498"/>
              <a:ext cx="165085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accent1">
                      <a:lumMod val="75000"/>
                    </a:schemeClr>
                  </a:solidFill>
                </a:rPr>
                <a:t>Telemetry Path</a:t>
              </a: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4578439" y="1737977"/>
              <a:ext cx="18288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accent1">
                      <a:lumMod val="75000"/>
                    </a:schemeClr>
                  </a:solidFill>
                </a:rPr>
                <a:t>Non-Telemetry Path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5506887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3358958" y="173422"/>
            <a:ext cx="713707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0070C0"/>
                </a:solidFill>
              </a:rPr>
              <a:t>Azure IoT Hub Telemetry Router</a:t>
            </a:r>
            <a:endParaRPr lang="en-US" sz="3600" dirty="0">
              <a:solidFill>
                <a:srgbClr val="0070C0"/>
              </a:solidFill>
            </a:endParaRPr>
          </a:p>
        </p:txBody>
      </p:sp>
      <p:grpSp>
        <p:nvGrpSpPr>
          <p:cNvPr id="1036" name="Group 1035"/>
          <p:cNvGrpSpPr/>
          <p:nvPr/>
        </p:nvGrpSpPr>
        <p:grpSpPr>
          <a:xfrm>
            <a:off x="1609648" y="873688"/>
            <a:ext cx="9600222" cy="5483165"/>
            <a:chOff x="1593319" y="885935"/>
            <a:chExt cx="9600222" cy="5483165"/>
          </a:xfrm>
        </p:grpSpPr>
        <p:grpSp>
          <p:nvGrpSpPr>
            <p:cNvPr id="11" name="Group 10"/>
            <p:cNvGrpSpPr/>
            <p:nvPr/>
          </p:nvGrpSpPr>
          <p:grpSpPr>
            <a:xfrm>
              <a:off x="3295440" y="885935"/>
              <a:ext cx="7898101" cy="5483165"/>
              <a:chOff x="2292022" y="1231311"/>
              <a:chExt cx="7898101" cy="5483165"/>
            </a:xfrm>
          </p:grpSpPr>
          <p:grpSp>
            <p:nvGrpSpPr>
              <p:cNvPr id="5" name="Group 4"/>
              <p:cNvGrpSpPr/>
              <p:nvPr/>
            </p:nvGrpSpPr>
            <p:grpSpPr>
              <a:xfrm>
                <a:off x="2292022" y="1231311"/>
                <a:ext cx="7898101" cy="5483165"/>
                <a:chOff x="1615129" y="1202641"/>
                <a:chExt cx="7898101" cy="5483165"/>
              </a:xfrm>
            </p:grpSpPr>
            <p:pic>
              <p:nvPicPr>
                <p:cNvPr id="1026" name="Picture 2" descr="image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655607" y="1202641"/>
                  <a:ext cx="7646036" cy="528035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4" name="TextBox 3"/>
                <p:cNvSpPr txBox="1"/>
                <p:nvPr/>
              </p:nvSpPr>
              <p:spPr>
                <a:xfrm rot="16200000">
                  <a:off x="6616181" y="3748283"/>
                  <a:ext cx="5352533" cy="261258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" name="TextBox 6"/>
                <p:cNvSpPr txBox="1"/>
                <p:nvPr/>
              </p:nvSpPr>
              <p:spPr>
                <a:xfrm rot="16200000">
                  <a:off x="6706334" y="3748281"/>
                  <a:ext cx="5352533" cy="261258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8" name="TextBox 7"/>
                <p:cNvSpPr txBox="1"/>
                <p:nvPr/>
              </p:nvSpPr>
              <p:spPr>
                <a:xfrm>
                  <a:off x="1615129" y="6424548"/>
                  <a:ext cx="7726992" cy="261258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endParaRPr lang="en-US" dirty="0"/>
                </a:p>
              </p:txBody>
            </p:sp>
          </p:grpSp>
          <p:sp>
            <p:nvSpPr>
              <p:cNvPr id="6" name="TextBox 5"/>
              <p:cNvSpPr txBox="1"/>
              <p:nvPr/>
            </p:nvSpPr>
            <p:spPr>
              <a:xfrm>
                <a:off x="2487879" y="3788228"/>
                <a:ext cx="849085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3277589" y="3193865"/>
                <a:ext cx="16269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Azure IoT Hub</a:t>
                </a:r>
              </a:p>
            </p:txBody>
          </p:sp>
        </p:grpSp>
        <p:grpSp>
          <p:nvGrpSpPr>
            <p:cNvPr id="1035" name="Group 1034"/>
            <p:cNvGrpSpPr/>
            <p:nvPr/>
          </p:nvGrpSpPr>
          <p:grpSpPr>
            <a:xfrm>
              <a:off x="1593319" y="1002569"/>
              <a:ext cx="7768269" cy="4568969"/>
              <a:chOff x="1593319" y="1002569"/>
              <a:chExt cx="7768269" cy="4568969"/>
            </a:xfrm>
          </p:grpSpPr>
          <p:sp>
            <p:nvSpPr>
              <p:cNvPr id="17" name="TextBox 16"/>
              <p:cNvSpPr txBox="1"/>
              <p:nvPr/>
            </p:nvSpPr>
            <p:spPr>
              <a:xfrm>
                <a:off x="5157403" y="1002569"/>
                <a:ext cx="3455719" cy="171970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3744239" y="2503248"/>
                <a:ext cx="2826328" cy="174746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296089" y="1075955"/>
                <a:ext cx="2065499" cy="1374674"/>
              </a:xfrm>
              <a:prstGeom prst="rect">
                <a:avLst/>
              </a:prstGeom>
            </p:spPr>
          </p:pic>
          <p:sp>
            <p:nvSpPr>
              <p:cNvPr id="19" name="TextBox 18"/>
              <p:cNvSpPr txBox="1"/>
              <p:nvPr/>
            </p:nvSpPr>
            <p:spPr>
              <a:xfrm rot="19781874">
                <a:off x="5755073" y="4297688"/>
                <a:ext cx="239251" cy="42751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pic>
            <p:nvPicPr>
              <p:cNvPr id="14" name="Picture 13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959752" y="3627518"/>
                <a:ext cx="2003125" cy="1790700"/>
              </a:xfrm>
              <a:prstGeom prst="rect">
                <a:avLst/>
              </a:prstGeom>
            </p:spPr>
          </p:pic>
          <p:sp>
            <p:nvSpPr>
              <p:cNvPr id="25" name="TextBox 24"/>
              <p:cNvSpPr txBox="1"/>
              <p:nvPr/>
            </p:nvSpPr>
            <p:spPr>
              <a:xfrm rot="2530937">
                <a:off x="5657097" y="3960961"/>
                <a:ext cx="209330" cy="91007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 rot="19342359">
                <a:off x="5568902" y="4661459"/>
                <a:ext cx="255320" cy="91007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cxnSp>
            <p:nvCxnSpPr>
              <p:cNvPr id="22" name="Straight Connector 21"/>
              <p:cNvCxnSpPr>
                <a:cxnSpLocks/>
              </p:cNvCxnSpPr>
              <p:nvPr/>
            </p:nvCxnSpPr>
            <p:spPr>
              <a:xfrm flipH="1">
                <a:off x="6780812" y="2450629"/>
                <a:ext cx="632733" cy="2180748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TextBox 29"/>
              <p:cNvSpPr txBox="1"/>
              <p:nvPr/>
            </p:nvSpPr>
            <p:spPr>
              <a:xfrm>
                <a:off x="5939230" y="2906942"/>
                <a:ext cx="1574006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b="1" dirty="0">
                    <a:solidFill>
                      <a:srgbClr val="FF0000"/>
                    </a:solidFill>
                  </a:rPr>
                  <a:t>no match</a:t>
                </a:r>
              </a:p>
              <a:p>
                <a:pPr algn="ctr"/>
                <a:r>
                  <a:rPr lang="en-US" sz="1000" b="1" dirty="0">
                    <a:solidFill>
                      <a:srgbClr val="FF0000"/>
                    </a:solidFill>
                  </a:rPr>
                  <a:t>or </a:t>
                </a:r>
              </a:p>
              <a:p>
                <a:pPr algn="ctr"/>
                <a:r>
                  <a:rPr lang="en-US" sz="1000" b="1" dirty="0">
                    <a:solidFill>
                      <a:srgbClr val="FF0000"/>
                    </a:solidFill>
                  </a:rPr>
                  <a:t>not properties</a:t>
                </a:r>
              </a:p>
            </p:txBody>
          </p:sp>
          <p:cxnSp>
            <p:nvCxnSpPr>
              <p:cNvPr id="39" name="Straight Connector 38"/>
              <p:cNvCxnSpPr>
                <a:cxnSpLocks/>
              </p:cNvCxnSpPr>
              <p:nvPr/>
            </p:nvCxnSpPr>
            <p:spPr>
              <a:xfrm flipH="1">
                <a:off x="1617785" y="4692128"/>
                <a:ext cx="2651123" cy="14433"/>
              </a:xfrm>
              <a:prstGeom prst="line">
                <a:avLst/>
              </a:prstGeom>
              <a:ln w="25400">
                <a:head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3" name="TextBox 42"/>
              <p:cNvSpPr txBox="1"/>
              <p:nvPr/>
            </p:nvSpPr>
            <p:spPr>
              <a:xfrm>
                <a:off x="1593319" y="4401169"/>
                <a:ext cx="2822713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1" dirty="0">
                    <a:solidFill>
                      <a:srgbClr val="00B0F0"/>
                    </a:solidFill>
                  </a:rPr>
                  <a:t>…/messages/events/</a:t>
                </a:r>
                <a:r>
                  <a:rPr lang="en-US" sz="1000" b="1" dirty="0" err="1">
                    <a:solidFill>
                      <a:srgbClr val="FF0000"/>
                    </a:solidFill>
                  </a:rPr>
                  <a:t>loc</a:t>
                </a:r>
                <a:r>
                  <a:rPr lang="en-US" sz="1000" b="1" dirty="0">
                    <a:solidFill>
                      <a:srgbClr val="FF0000"/>
                    </a:solidFill>
                  </a:rPr>
                  <a:t>=</a:t>
                </a:r>
                <a:r>
                  <a:rPr lang="en-US" sz="1000" b="1" dirty="0" err="1">
                    <a:solidFill>
                      <a:srgbClr val="FF0000"/>
                    </a:solidFill>
                  </a:rPr>
                  <a:t>BA&amp;uid</a:t>
                </a:r>
                <a:r>
                  <a:rPr lang="en-US" sz="1000" b="1" dirty="0">
                    <a:solidFill>
                      <a:srgbClr val="FF0000"/>
                    </a:solidFill>
                  </a:rPr>
                  <a:t>=1234</a:t>
                </a:r>
              </a:p>
            </p:txBody>
          </p:sp>
          <p:sp>
            <p:nvSpPr>
              <p:cNvPr id="45" name="TextBox 44"/>
              <p:cNvSpPr txBox="1"/>
              <p:nvPr/>
            </p:nvSpPr>
            <p:spPr>
              <a:xfrm>
                <a:off x="6860043" y="4631377"/>
                <a:ext cx="1445503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b="1" dirty="0" err="1">
                    <a:solidFill>
                      <a:srgbClr val="FF0000"/>
                    </a:solidFill>
                  </a:rPr>
                  <a:t>loc</a:t>
                </a:r>
                <a:r>
                  <a:rPr lang="en-US" sz="800" b="1" dirty="0">
                    <a:solidFill>
                      <a:srgbClr val="FF0000"/>
                    </a:solidFill>
                  </a:rPr>
                  <a:t>=BA and </a:t>
                </a:r>
                <a:r>
                  <a:rPr lang="en-US" sz="800" b="1" dirty="0" err="1">
                    <a:solidFill>
                      <a:srgbClr val="FF0000"/>
                    </a:solidFill>
                  </a:rPr>
                  <a:t>uid</a:t>
                </a:r>
                <a:r>
                  <a:rPr lang="en-US" sz="800" b="1" dirty="0">
                    <a:solidFill>
                      <a:srgbClr val="FF0000"/>
                    </a:solidFill>
                  </a:rPr>
                  <a:t>=1234</a:t>
                </a:r>
              </a:p>
            </p:txBody>
          </p:sp>
          <p:sp>
            <p:nvSpPr>
              <p:cNvPr id="46" name="TextBox 45"/>
              <p:cNvSpPr txBox="1"/>
              <p:nvPr/>
            </p:nvSpPr>
            <p:spPr>
              <a:xfrm>
                <a:off x="2236600" y="4816168"/>
                <a:ext cx="1122358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1" dirty="0">
                    <a:solidFill>
                      <a:srgbClr val="00B0F0"/>
                    </a:solidFill>
                  </a:rPr>
                  <a:t>Telemetry Data</a:t>
                </a:r>
                <a:endParaRPr lang="en-US" sz="1000" b="1" dirty="0">
                  <a:solidFill>
                    <a:srgbClr val="FF0000"/>
                  </a:solidFill>
                </a:endParaRPr>
              </a:p>
            </p:txBody>
          </p:sp>
        </p:grpSp>
      </p:grpSp>
      <p:sp>
        <p:nvSpPr>
          <p:cNvPr id="13" name="TextBox 12"/>
          <p:cNvSpPr txBox="1"/>
          <p:nvPr/>
        </p:nvSpPr>
        <p:spPr>
          <a:xfrm>
            <a:off x="4225952" y="629087"/>
            <a:ext cx="4440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Routing is based on the message properties</a:t>
            </a:r>
          </a:p>
        </p:txBody>
      </p:sp>
    </p:spTree>
    <p:extLst>
      <p:ext uri="{BB962C8B-B14F-4D97-AF65-F5344CB8AC3E}">
        <p14:creationId xmlns:p14="http://schemas.microsoft.com/office/powerpoint/2010/main" val="396411816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3358958" y="173422"/>
            <a:ext cx="713707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0070C0"/>
                </a:solidFill>
              </a:rPr>
              <a:t>Azure IoT Hub Source of Inputs</a:t>
            </a:r>
            <a:endParaRPr lang="en-US" sz="3600" dirty="0">
              <a:solidFill>
                <a:srgbClr val="0070C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391438" y="718775"/>
            <a:ext cx="6199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Routing for stream events (ESP/CEP) and message processing</a:t>
            </a:r>
          </a:p>
        </p:txBody>
      </p:sp>
      <p:grpSp>
        <p:nvGrpSpPr>
          <p:cNvPr id="1045" name="Group 1044"/>
          <p:cNvGrpSpPr/>
          <p:nvPr/>
        </p:nvGrpSpPr>
        <p:grpSpPr>
          <a:xfrm>
            <a:off x="2803866" y="1218600"/>
            <a:ext cx="6786602" cy="5449953"/>
            <a:chOff x="1265576" y="1836378"/>
            <a:chExt cx="3825958" cy="3173272"/>
          </a:xfrm>
        </p:grpSpPr>
        <p:sp>
          <p:nvSpPr>
            <p:cNvPr id="20" name="Rectangle 19"/>
            <p:cNvSpPr/>
            <p:nvPr/>
          </p:nvSpPr>
          <p:spPr>
            <a:xfrm>
              <a:off x="3234242" y="2591809"/>
              <a:ext cx="815783" cy="2311946"/>
            </a:xfrm>
            <a:prstGeom prst="rect">
              <a:avLst/>
            </a:prstGeom>
            <a:solidFill>
              <a:schemeClr val="accent1">
                <a:alpha val="1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" name="Group 1"/>
            <p:cNvGrpSpPr/>
            <p:nvPr/>
          </p:nvGrpSpPr>
          <p:grpSpPr>
            <a:xfrm>
              <a:off x="2148774" y="2964693"/>
              <a:ext cx="893571" cy="812290"/>
              <a:chOff x="3976074" y="3615270"/>
              <a:chExt cx="2003122" cy="1944021"/>
            </a:xfrm>
          </p:grpSpPr>
          <p:pic>
            <p:nvPicPr>
              <p:cNvPr id="14" name="Picture 13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976074" y="3615270"/>
                <a:ext cx="2003122" cy="1790700"/>
              </a:xfrm>
              <a:prstGeom prst="rect">
                <a:avLst/>
              </a:prstGeom>
            </p:spPr>
          </p:pic>
          <p:sp>
            <p:nvSpPr>
              <p:cNvPr id="25" name="TextBox 24"/>
              <p:cNvSpPr txBox="1"/>
              <p:nvPr/>
            </p:nvSpPr>
            <p:spPr>
              <a:xfrm rot="2530937">
                <a:off x="5673419" y="3948713"/>
                <a:ext cx="209330" cy="91007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 rot="19342359">
                <a:off x="5585230" y="4649213"/>
                <a:ext cx="255319" cy="91007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</p:grpSp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07264" y="2006629"/>
              <a:ext cx="495265" cy="523976"/>
            </a:xfrm>
            <a:prstGeom prst="rect">
              <a:avLst/>
            </a:prstGeom>
          </p:spPr>
        </p:pic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07265" y="2815725"/>
              <a:ext cx="495265" cy="523976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07264" y="3534310"/>
              <a:ext cx="462927" cy="483350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409543" y="4183336"/>
              <a:ext cx="480642" cy="470193"/>
            </a:xfrm>
            <a:prstGeom prst="rect">
              <a:avLst/>
            </a:prstGeom>
          </p:spPr>
        </p:pic>
        <p:sp>
          <p:nvSpPr>
            <p:cNvPr id="29" name="TextBox 28"/>
            <p:cNvSpPr txBox="1"/>
            <p:nvPr/>
          </p:nvSpPr>
          <p:spPr>
            <a:xfrm>
              <a:off x="2171858" y="2742595"/>
              <a:ext cx="825217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cxnSp>
          <p:nvCxnSpPr>
            <p:cNvPr id="38" name="Straight Connector 37"/>
            <p:cNvCxnSpPr>
              <a:cxnSpLocks/>
            </p:cNvCxnSpPr>
            <p:nvPr/>
          </p:nvCxnSpPr>
          <p:spPr>
            <a:xfrm flipH="1" flipV="1">
              <a:off x="3022483" y="3063744"/>
              <a:ext cx="368722" cy="1199"/>
            </a:xfrm>
            <a:prstGeom prst="line">
              <a:avLst/>
            </a:prstGeom>
            <a:ln w="25400"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>
              <a:cxnSpLocks/>
            </p:cNvCxnSpPr>
            <p:nvPr/>
          </p:nvCxnSpPr>
          <p:spPr>
            <a:xfrm flipH="1">
              <a:off x="3008483" y="3772203"/>
              <a:ext cx="398781" cy="0"/>
            </a:xfrm>
            <a:prstGeom prst="line">
              <a:avLst/>
            </a:prstGeom>
            <a:ln w="25400"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>
              <a:cxnSpLocks/>
            </p:cNvCxnSpPr>
            <p:nvPr/>
          </p:nvCxnSpPr>
          <p:spPr>
            <a:xfrm flipH="1">
              <a:off x="3020450" y="4425670"/>
              <a:ext cx="398781" cy="0"/>
            </a:xfrm>
            <a:prstGeom prst="line">
              <a:avLst/>
            </a:prstGeom>
            <a:ln w="25400"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>
              <a:cxnSpLocks/>
            </p:cNvCxnSpPr>
            <p:nvPr/>
          </p:nvCxnSpPr>
          <p:spPr>
            <a:xfrm flipH="1">
              <a:off x="3008482" y="2269816"/>
              <a:ext cx="398781" cy="0"/>
            </a:xfrm>
            <a:prstGeom prst="line">
              <a:avLst/>
            </a:prstGeom>
            <a:ln w="25400"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>
              <a:cxnSpLocks/>
            </p:cNvCxnSpPr>
            <p:nvPr/>
          </p:nvCxnSpPr>
          <p:spPr>
            <a:xfrm>
              <a:off x="3017314" y="2268617"/>
              <a:ext cx="12147" cy="2157053"/>
            </a:xfrm>
            <a:prstGeom prst="line">
              <a:avLst/>
            </a:prstGeom>
            <a:ln w="25400"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cxnSpLocks/>
              <a:stCxn id="64" idx="2"/>
            </p:cNvCxnSpPr>
            <p:nvPr/>
          </p:nvCxnSpPr>
          <p:spPr>
            <a:xfrm flipH="1">
              <a:off x="2717805" y="3401495"/>
              <a:ext cx="201602" cy="1"/>
            </a:xfrm>
            <a:prstGeom prst="line">
              <a:avLst/>
            </a:prstGeom>
            <a:ln w="25400"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TextBox 60"/>
            <p:cNvSpPr txBox="1"/>
            <p:nvPr/>
          </p:nvSpPr>
          <p:spPr>
            <a:xfrm>
              <a:off x="3201599" y="2573118"/>
              <a:ext cx="962970" cy="1612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rgbClr val="0070C0"/>
                  </a:solidFill>
                </a:rPr>
                <a:t>Custom Endpoints</a:t>
              </a: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3111175" y="1843700"/>
              <a:ext cx="986350" cy="1612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rgbClr val="0070C0"/>
                  </a:solidFill>
                </a:rPr>
                <a:t>Default Event Hub</a:t>
              </a: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3295893" y="2696640"/>
              <a:ext cx="895467" cy="1612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solidFill>
                    <a:srgbClr val="0070C0"/>
                  </a:solidFill>
                </a:rPr>
                <a:t>     </a:t>
              </a:r>
              <a:r>
                <a:rPr lang="en-US" sz="1200" dirty="0">
                  <a:solidFill>
                    <a:srgbClr val="0070C0"/>
                  </a:solidFill>
                </a:rPr>
                <a:t>Event Hub</a:t>
              </a: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3271631" y="4024828"/>
              <a:ext cx="957118" cy="1612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rgbClr val="0070C0"/>
                  </a:solidFill>
                </a:rPr>
                <a:t>Service Bus Topi</a:t>
              </a:r>
              <a:r>
                <a:rPr lang="en-US" sz="800" dirty="0">
                  <a:solidFill>
                    <a:srgbClr val="0070C0"/>
                  </a:solidFill>
                </a:rPr>
                <a:t>c</a:t>
              </a:r>
            </a:p>
          </p:txBody>
        </p:sp>
        <p:sp>
          <p:nvSpPr>
            <p:cNvPr id="64" name="Oval 63"/>
            <p:cNvSpPr/>
            <p:nvPr/>
          </p:nvSpPr>
          <p:spPr>
            <a:xfrm>
              <a:off x="2919407" y="3308450"/>
              <a:ext cx="191767" cy="18609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2940513" y="3310423"/>
              <a:ext cx="201331" cy="1792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</a:rPr>
                <a:t>R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266492" y="2801565"/>
              <a:ext cx="702841" cy="2329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rgbClr val="00B0F0"/>
                  </a:solidFill>
                </a:rPr>
                <a:t>IoT Hub</a:t>
              </a:r>
            </a:p>
          </p:txBody>
        </p:sp>
        <p:grpSp>
          <p:nvGrpSpPr>
            <p:cNvPr id="78" name="Group 77"/>
            <p:cNvGrpSpPr/>
            <p:nvPr/>
          </p:nvGrpSpPr>
          <p:grpSpPr>
            <a:xfrm>
              <a:off x="4304626" y="2030854"/>
              <a:ext cx="464621" cy="440563"/>
              <a:chOff x="3719027" y="1924818"/>
              <a:chExt cx="505708" cy="486941"/>
            </a:xfrm>
          </p:grpSpPr>
          <p:pic>
            <p:nvPicPr>
              <p:cNvPr id="74" name="Picture 73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719027" y="1924818"/>
                <a:ext cx="476839" cy="486941"/>
              </a:xfrm>
              <a:prstGeom prst="rect">
                <a:avLst/>
              </a:prstGeom>
            </p:spPr>
          </p:pic>
          <p:sp>
            <p:nvSpPr>
              <p:cNvPr id="77" name="Rectangle 76"/>
              <p:cNvSpPr/>
              <p:nvPr/>
            </p:nvSpPr>
            <p:spPr>
              <a:xfrm rot="19388552">
                <a:off x="4158987" y="2022935"/>
                <a:ext cx="65748" cy="7415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/>
              <p:cNvSpPr/>
              <p:nvPr/>
            </p:nvSpPr>
            <p:spPr>
              <a:xfrm rot="19388552">
                <a:off x="4158986" y="2200884"/>
                <a:ext cx="65748" cy="7415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3" name="Group 82"/>
            <p:cNvGrpSpPr/>
            <p:nvPr/>
          </p:nvGrpSpPr>
          <p:grpSpPr>
            <a:xfrm>
              <a:off x="4302732" y="2831173"/>
              <a:ext cx="464621" cy="440563"/>
              <a:chOff x="3719027" y="1924818"/>
              <a:chExt cx="505708" cy="486941"/>
            </a:xfrm>
          </p:grpSpPr>
          <p:pic>
            <p:nvPicPr>
              <p:cNvPr id="84" name="Picture 83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719027" y="1924818"/>
                <a:ext cx="476839" cy="486941"/>
              </a:xfrm>
              <a:prstGeom prst="rect">
                <a:avLst/>
              </a:prstGeom>
            </p:spPr>
          </p:pic>
          <p:sp>
            <p:nvSpPr>
              <p:cNvPr id="85" name="Rectangle 84"/>
              <p:cNvSpPr/>
              <p:nvPr/>
            </p:nvSpPr>
            <p:spPr>
              <a:xfrm rot="19388552">
                <a:off x="4158987" y="2022935"/>
                <a:ext cx="65748" cy="7415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/>
              <p:cNvSpPr/>
              <p:nvPr/>
            </p:nvSpPr>
            <p:spPr>
              <a:xfrm rot="19388552">
                <a:off x="4158986" y="2200884"/>
                <a:ext cx="65748" cy="7415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87" name="Straight Connector 86"/>
            <p:cNvCxnSpPr>
              <a:cxnSpLocks/>
            </p:cNvCxnSpPr>
            <p:nvPr/>
          </p:nvCxnSpPr>
          <p:spPr>
            <a:xfrm flipH="1">
              <a:off x="3890185" y="2266759"/>
              <a:ext cx="398781" cy="0"/>
            </a:xfrm>
            <a:prstGeom prst="line">
              <a:avLst/>
            </a:prstGeom>
            <a:ln w="25400"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>
              <a:cxnSpLocks/>
            </p:cNvCxnSpPr>
            <p:nvPr/>
          </p:nvCxnSpPr>
          <p:spPr>
            <a:xfrm flipH="1">
              <a:off x="3870191" y="3063744"/>
              <a:ext cx="398781" cy="0"/>
            </a:xfrm>
            <a:prstGeom prst="line">
              <a:avLst/>
            </a:prstGeom>
            <a:ln w="25400"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TextBox 88"/>
            <p:cNvSpPr txBox="1"/>
            <p:nvPr/>
          </p:nvSpPr>
          <p:spPr>
            <a:xfrm>
              <a:off x="4129709" y="1836378"/>
              <a:ext cx="895467" cy="1612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rgbClr val="0070C0"/>
                  </a:solidFill>
                </a:rPr>
                <a:t>Stream Analytics</a:t>
              </a:r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4149523" y="3355937"/>
              <a:ext cx="895467" cy="1612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rgbClr val="0070C0"/>
                  </a:solidFill>
                </a:rPr>
                <a:t>Azure Functions</a:t>
              </a:r>
            </a:p>
          </p:txBody>
        </p:sp>
        <p:cxnSp>
          <p:nvCxnSpPr>
            <p:cNvPr id="92" name="Straight Connector 91"/>
            <p:cNvCxnSpPr>
              <a:cxnSpLocks/>
            </p:cNvCxnSpPr>
            <p:nvPr/>
          </p:nvCxnSpPr>
          <p:spPr>
            <a:xfrm flipH="1">
              <a:off x="1265576" y="3389173"/>
              <a:ext cx="1051439" cy="12322"/>
            </a:xfrm>
            <a:prstGeom prst="line">
              <a:avLst/>
            </a:prstGeom>
            <a:ln w="25400"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Rectangle 93"/>
            <p:cNvSpPr/>
            <p:nvPr/>
          </p:nvSpPr>
          <p:spPr>
            <a:xfrm>
              <a:off x="1301631" y="3215695"/>
              <a:ext cx="846148" cy="17920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i="1" dirty="0"/>
                <a:t>/messages/events</a:t>
              </a:r>
            </a:p>
          </p:txBody>
        </p:sp>
        <p:pic>
          <p:nvPicPr>
            <p:cNvPr id="1028" name="Picture 102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367942" y="3566053"/>
              <a:ext cx="458627" cy="412301"/>
            </a:xfrm>
            <a:prstGeom prst="rect">
              <a:avLst/>
            </a:prstGeom>
          </p:spPr>
        </p:pic>
        <p:cxnSp>
          <p:nvCxnSpPr>
            <p:cNvPr id="103" name="Straight Connector 102"/>
            <p:cNvCxnSpPr>
              <a:cxnSpLocks/>
            </p:cNvCxnSpPr>
            <p:nvPr/>
          </p:nvCxnSpPr>
          <p:spPr>
            <a:xfrm flipH="1">
              <a:off x="3870191" y="3772203"/>
              <a:ext cx="398781" cy="0"/>
            </a:xfrm>
            <a:prstGeom prst="line">
              <a:avLst/>
            </a:prstGeom>
            <a:ln w="25400"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/>
            <p:cNvSpPr txBox="1"/>
            <p:nvPr/>
          </p:nvSpPr>
          <p:spPr>
            <a:xfrm>
              <a:off x="3252935" y="3375762"/>
              <a:ext cx="957118" cy="1612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rgbClr val="0070C0"/>
                  </a:solidFill>
                </a:rPr>
                <a:t>Service Bus Queue</a:t>
              </a:r>
            </a:p>
          </p:txBody>
        </p:sp>
        <p:pic>
          <p:nvPicPr>
            <p:cNvPr id="104" name="Picture 10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367944" y="4183336"/>
              <a:ext cx="458627" cy="412301"/>
            </a:xfrm>
            <a:prstGeom prst="rect">
              <a:avLst/>
            </a:prstGeom>
          </p:spPr>
        </p:pic>
        <p:cxnSp>
          <p:nvCxnSpPr>
            <p:cNvPr id="105" name="Straight Connector 104"/>
            <p:cNvCxnSpPr>
              <a:cxnSpLocks/>
            </p:cNvCxnSpPr>
            <p:nvPr/>
          </p:nvCxnSpPr>
          <p:spPr>
            <a:xfrm flipH="1">
              <a:off x="3882464" y="4389487"/>
              <a:ext cx="398781" cy="0"/>
            </a:xfrm>
            <a:prstGeom prst="line">
              <a:avLst/>
            </a:prstGeom>
            <a:ln w="25400"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TextBox 105"/>
            <p:cNvSpPr txBox="1"/>
            <p:nvPr/>
          </p:nvSpPr>
          <p:spPr>
            <a:xfrm>
              <a:off x="4196067" y="2604375"/>
              <a:ext cx="895467" cy="1612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rgbClr val="0070C0"/>
                  </a:solidFill>
                </a:rPr>
                <a:t>Stream Analytics</a:t>
              </a:r>
            </a:p>
          </p:txBody>
        </p:sp>
        <p:sp>
          <p:nvSpPr>
            <p:cNvPr id="107" name="TextBox 106"/>
            <p:cNvSpPr txBox="1"/>
            <p:nvPr/>
          </p:nvSpPr>
          <p:spPr>
            <a:xfrm>
              <a:off x="4169365" y="4002651"/>
              <a:ext cx="895467" cy="1612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rgbClr val="0070C0"/>
                  </a:solidFill>
                </a:rPr>
                <a:t>Azure Functions</a:t>
              </a:r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3207451" y="4671096"/>
              <a:ext cx="95711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b="1" dirty="0">
                  <a:solidFill>
                    <a:srgbClr val="0070C0"/>
                  </a:solidFill>
                </a:rPr>
                <a:t>S1</a:t>
              </a:r>
              <a:r>
                <a:rPr lang="en-US" sz="800" dirty="0">
                  <a:solidFill>
                    <a:srgbClr val="0070C0"/>
                  </a:solidFill>
                </a:rPr>
                <a:t>:  10 endpoints</a:t>
              </a:r>
            </a:p>
            <a:p>
              <a:r>
                <a:rPr lang="en-US" sz="800" dirty="0">
                  <a:solidFill>
                    <a:srgbClr val="0070C0"/>
                  </a:solidFill>
                </a:rPr>
                <a:t>        100 rules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4552368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934" y="2525523"/>
            <a:ext cx="10619163" cy="193899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000" b="1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Azure Stream Analytics</a:t>
            </a:r>
          </a:p>
          <a:p>
            <a:pPr algn="ctr"/>
            <a:r>
              <a:rPr lang="en-US" sz="4000" b="1" dirty="0">
                <a:ln w="0"/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Telemetry path</a:t>
            </a:r>
            <a:endParaRPr lang="en-US" sz="4000" b="1" cap="none" spc="0" dirty="0">
              <a:ln w="0"/>
              <a:solidFill>
                <a:schemeClr val="accent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4070656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765" y="451715"/>
            <a:ext cx="6513865" cy="620926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7557692" y="687017"/>
            <a:ext cx="325344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B0F0"/>
                </a:solidFill>
              </a:rPr>
              <a:t>Stream Analytics Job</a:t>
            </a:r>
          </a:p>
        </p:txBody>
      </p:sp>
      <p:sp>
        <p:nvSpPr>
          <p:cNvPr id="4" name="Rectangle 3"/>
          <p:cNvSpPr/>
          <p:nvPr/>
        </p:nvSpPr>
        <p:spPr>
          <a:xfrm>
            <a:off x="7138383" y="1535741"/>
            <a:ext cx="455684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00B0F0"/>
                </a:solidFill>
              </a:rPr>
              <a:t>Min Job:</a:t>
            </a:r>
          </a:p>
          <a:p>
            <a:r>
              <a:rPr lang="en-US" sz="2000" b="1" dirty="0">
                <a:solidFill>
                  <a:srgbClr val="00B0F0"/>
                </a:solidFill>
              </a:rPr>
              <a:t>   </a:t>
            </a:r>
            <a:r>
              <a:rPr lang="en-US" sz="2000" b="1" dirty="0">
                <a:solidFill>
                  <a:schemeClr val="accent2"/>
                </a:solidFill>
              </a:rPr>
              <a:t>Cold path – stream data into Blob</a:t>
            </a:r>
          </a:p>
        </p:txBody>
      </p:sp>
      <p:sp>
        <p:nvSpPr>
          <p:cNvPr id="5" name="Rectangle 4"/>
          <p:cNvSpPr/>
          <p:nvPr/>
        </p:nvSpPr>
        <p:spPr>
          <a:xfrm>
            <a:off x="7466757" y="2961043"/>
            <a:ext cx="404154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SELECT</a:t>
            </a:r>
          </a:p>
          <a:p>
            <a:r>
              <a:rPr lang="en-US" dirty="0"/>
              <a:t>    </a:t>
            </a:r>
            <a:r>
              <a:rPr lang="en-US" dirty="0" err="1"/>
              <a:t>System.TIMESTAMP</a:t>
            </a:r>
            <a:r>
              <a:rPr lang="en-US" dirty="0"/>
              <a:t> AS TIME, *</a:t>
            </a:r>
          </a:p>
          <a:p>
            <a:r>
              <a:rPr lang="en-US" dirty="0"/>
              <a:t>INTO</a:t>
            </a:r>
          </a:p>
          <a:p>
            <a:r>
              <a:rPr lang="en-US" dirty="0"/>
              <a:t>    </a:t>
            </a:r>
            <a:r>
              <a:rPr lang="en-US" dirty="0" err="1"/>
              <a:t>outBlob</a:t>
            </a:r>
            <a:endParaRPr lang="en-US" dirty="0"/>
          </a:p>
          <a:p>
            <a:r>
              <a:rPr lang="en-US" dirty="0"/>
              <a:t>FROM</a:t>
            </a:r>
          </a:p>
          <a:p>
            <a:r>
              <a:rPr lang="en-US" dirty="0"/>
              <a:t>    </a:t>
            </a:r>
            <a:r>
              <a:rPr lang="en-US" dirty="0" err="1"/>
              <a:t>rpi</a:t>
            </a:r>
            <a:r>
              <a:rPr lang="en-US" dirty="0"/>
              <a:t> TIMESTAMP BY TIME</a:t>
            </a:r>
          </a:p>
        </p:txBody>
      </p:sp>
    </p:spTree>
    <p:extLst>
      <p:ext uri="{BB962C8B-B14F-4D97-AF65-F5344CB8AC3E}">
        <p14:creationId xmlns:p14="http://schemas.microsoft.com/office/powerpoint/2010/main" val="298621311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3926" y="291512"/>
            <a:ext cx="6868118" cy="632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59315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01" y="2890008"/>
            <a:ext cx="6256272" cy="361690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0862" y="150514"/>
            <a:ext cx="4762988" cy="258168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1012" y="2923832"/>
            <a:ext cx="5534440" cy="354926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6500081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2534478" y="173422"/>
            <a:ext cx="796155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0070C0"/>
                </a:solidFill>
              </a:rPr>
              <a:t>Azure Stream Analytics and Event Hubs</a:t>
            </a:r>
            <a:endParaRPr lang="en-US" sz="3600" dirty="0">
              <a:solidFill>
                <a:srgbClr val="0070C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391438" y="718775"/>
            <a:ext cx="6199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Routing for stream events (ESP/CEP) and message processing</a:t>
            </a:r>
          </a:p>
        </p:txBody>
      </p:sp>
      <p:grpSp>
        <p:nvGrpSpPr>
          <p:cNvPr id="233" name="Group 232"/>
          <p:cNvGrpSpPr/>
          <p:nvPr/>
        </p:nvGrpSpPr>
        <p:grpSpPr>
          <a:xfrm>
            <a:off x="837959" y="1633460"/>
            <a:ext cx="10331384" cy="4178345"/>
            <a:chOff x="837959" y="1633460"/>
            <a:chExt cx="10331384" cy="4178345"/>
          </a:xfrm>
        </p:grpSpPr>
        <p:grpSp>
          <p:nvGrpSpPr>
            <p:cNvPr id="228" name="Group 227"/>
            <p:cNvGrpSpPr/>
            <p:nvPr/>
          </p:nvGrpSpPr>
          <p:grpSpPr>
            <a:xfrm>
              <a:off x="837959" y="1633460"/>
              <a:ext cx="10331384" cy="4153245"/>
              <a:chOff x="828020" y="1647488"/>
              <a:chExt cx="10331384" cy="4153245"/>
            </a:xfrm>
          </p:grpSpPr>
          <p:pic>
            <p:nvPicPr>
              <p:cNvPr id="1030" name="Picture 1029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730694" y="3428310"/>
                <a:ext cx="1084026" cy="863929"/>
              </a:xfrm>
              <a:prstGeom prst="rect">
                <a:avLst/>
              </a:prstGeom>
            </p:spPr>
          </p:pic>
          <p:pic>
            <p:nvPicPr>
              <p:cNvPr id="111" name="Picture 110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049193" y="1894539"/>
                <a:ext cx="751538" cy="709332"/>
              </a:xfrm>
              <a:prstGeom prst="rect">
                <a:avLst/>
              </a:prstGeom>
            </p:spPr>
          </p:pic>
          <p:pic>
            <p:nvPicPr>
              <p:cNvPr id="112" name="Picture 111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049193" y="2749699"/>
                <a:ext cx="751538" cy="709332"/>
              </a:xfrm>
              <a:prstGeom prst="rect">
                <a:avLst/>
              </a:prstGeom>
            </p:spPr>
          </p:pic>
          <p:pic>
            <p:nvPicPr>
              <p:cNvPr id="113" name="Picture 112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050882" y="3507949"/>
                <a:ext cx="751538" cy="709332"/>
              </a:xfrm>
              <a:prstGeom prst="rect">
                <a:avLst/>
              </a:prstGeom>
            </p:spPr>
          </p:pic>
          <p:pic>
            <p:nvPicPr>
              <p:cNvPr id="114" name="Picture 113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049193" y="4266198"/>
                <a:ext cx="751538" cy="709332"/>
              </a:xfrm>
              <a:prstGeom prst="rect">
                <a:avLst/>
              </a:prstGeom>
            </p:spPr>
          </p:pic>
          <p:pic>
            <p:nvPicPr>
              <p:cNvPr id="115" name="Picture 114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049193" y="5091401"/>
                <a:ext cx="751538" cy="709332"/>
              </a:xfrm>
              <a:prstGeom prst="rect">
                <a:avLst/>
              </a:prstGeom>
            </p:spPr>
          </p:pic>
          <p:pic>
            <p:nvPicPr>
              <p:cNvPr id="118" name="Picture 117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407866" y="3473553"/>
                <a:ext cx="751538" cy="709332"/>
              </a:xfrm>
              <a:prstGeom prst="rect">
                <a:avLst/>
              </a:prstGeom>
            </p:spPr>
          </p:pic>
          <p:cxnSp>
            <p:nvCxnSpPr>
              <p:cNvPr id="121" name="Straight Connector 120"/>
              <p:cNvCxnSpPr>
                <a:cxnSpLocks/>
              </p:cNvCxnSpPr>
              <p:nvPr/>
            </p:nvCxnSpPr>
            <p:spPr>
              <a:xfrm flipH="1" flipV="1">
                <a:off x="7812079" y="2272698"/>
                <a:ext cx="1063173" cy="1363343"/>
              </a:xfrm>
              <a:prstGeom prst="line">
                <a:avLst/>
              </a:prstGeom>
              <a:ln w="25400">
                <a:head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/>
              <p:cNvCxnSpPr>
                <a:cxnSpLocks/>
              </p:cNvCxnSpPr>
              <p:nvPr/>
            </p:nvCxnSpPr>
            <p:spPr>
              <a:xfrm flipH="1" flipV="1">
                <a:off x="7937549" y="3172947"/>
                <a:ext cx="822851" cy="529781"/>
              </a:xfrm>
              <a:prstGeom prst="line">
                <a:avLst/>
              </a:prstGeom>
              <a:ln w="25400">
                <a:head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/>
              <p:cNvCxnSpPr>
                <a:cxnSpLocks/>
                <a:stCxn id="1030" idx="1"/>
                <a:endCxn id="113" idx="3"/>
              </p:cNvCxnSpPr>
              <p:nvPr/>
            </p:nvCxnSpPr>
            <p:spPr>
              <a:xfrm flipH="1">
                <a:off x="7802420" y="3860274"/>
                <a:ext cx="928274" cy="2341"/>
              </a:xfrm>
              <a:prstGeom prst="line">
                <a:avLst/>
              </a:prstGeom>
              <a:ln w="25400">
                <a:head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Straight Connector 185"/>
              <p:cNvCxnSpPr>
                <a:cxnSpLocks/>
              </p:cNvCxnSpPr>
              <p:nvPr/>
            </p:nvCxnSpPr>
            <p:spPr>
              <a:xfrm flipH="1">
                <a:off x="7878085" y="4042124"/>
                <a:ext cx="958708" cy="579812"/>
              </a:xfrm>
              <a:prstGeom prst="line">
                <a:avLst/>
              </a:prstGeom>
              <a:ln w="25400">
                <a:head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/>
              <p:cNvCxnSpPr>
                <a:cxnSpLocks/>
              </p:cNvCxnSpPr>
              <p:nvPr/>
            </p:nvCxnSpPr>
            <p:spPr>
              <a:xfrm flipH="1">
                <a:off x="7864311" y="4182884"/>
                <a:ext cx="1010941" cy="1299023"/>
              </a:xfrm>
              <a:prstGeom prst="line">
                <a:avLst/>
              </a:prstGeom>
              <a:ln w="25400">
                <a:head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7" name="TextBox 246"/>
              <p:cNvSpPr txBox="1"/>
              <p:nvPr/>
            </p:nvSpPr>
            <p:spPr>
              <a:xfrm>
                <a:off x="8746945" y="3187480"/>
                <a:ext cx="1202719" cy="2470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b="1" dirty="0">
                    <a:solidFill>
                      <a:srgbClr val="0070C0"/>
                    </a:solidFill>
                  </a:rPr>
                  <a:t>Stream Analytics</a:t>
                </a:r>
              </a:p>
            </p:txBody>
          </p:sp>
          <p:cxnSp>
            <p:nvCxnSpPr>
              <p:cNvPr id="249" name="Straight Connector 248"/>
              <p:cNvCxnSpPr>
                <a:cxnSpLocks/>
              </p:cNvCxnSpPr>
              <p:nvPr/>
            </p:nvCxnSpPr>
            <p:spPr>
              <a:xfrm flipH="1">
                <a:off x="9814720" y="3828219"/>
                <a:ext cx="605129" cy="0"/>
              </a:xfrm>
              <a:prstGeom prst="line">
                <a:avLst/>
              </a:prstGeom>
              <a:ln w="25400">
                <a:head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1" name="TextBox 250"/>
              <p:cNvSpPr txBox="1"/>
              <p:nvPr/>
            </p:nvSpPr>
            <p:spPr>
              <a:xfrm>
                <a:off x="6912588" y="1647488"/>
                <a:ext cx="1338927" cy="2470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b="1" dirty="0">
                    <a:solidFill>
                      <a:srgbClr val="0070C0"/>
                    </a:solidFill>
                  </a:rPr>
                  <a:t>     Event Hubs</a:t>
                </a:r>
              </a:p>
            </p:txBody>
          </p:sp>
          <p:sp>
            <p:nvSpPr>
              <p:cNvPr id="252" name="TextBox 251"/>
              <p:cNvSpPr txBox="1"/>
              <p:nvPr/>
            </p:nvSpPr>
            <p:spPr>
              <a:xfrm>
                <a:off x="10212457" y="3172947"/>
                <a:ext cx="946947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dirty="0">
                    <a:solidFill>
                      <a:srgbClr val="0070C0"/>
                    </a:solidFill>
                  </a:rPr>
                  <a:t>     </a:t>
                </a:r>
                <a:r>
                  <a:rPr lang="en-US" sz="1100" b="1" dirty="0">
                    <a:solidFill>
                      <a:srgbClr val="0070C0"/>
                    </a:solidFill>
                  </a:rPr>
                  <a:t>Event Hub</a:t>
                </a:r>
              </a:p>
            </p:txBody>
          </p:sp>
          <p:pic>
            <p:nvPicPr>
              <p:cNvPr id="117" name="Picture 116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58466" y="3505608"/>
                <a:ext cx="751538" cy="709332"/>
              </a:xfrm>
              <a:prstGeom prst="rect">
                <a:avLst/>
              </a:prstGeom>
            </p:spPr>
          </p:pic>
          <p:sp>
            <p:nvSpPr>
              <p:cNvPr id="119" name="TextBox 118"/>
              <p:cNvSpPr txBox="1"/>
              <p:nvPr/>
            </p:nvSpPr>
            <p:spPr>
              <a:xfrm>
                <a:off x="828020" y="3158625"/>
                <a:ext cx="946947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dirty="0">
                    <a:solidFill>
                      <a:srgbClr val="0070C0"/>
                    </a:solidFill>
                  </a:rPr>
                  <a:t>     </a:t>
                </a:r>
                <a:r>
                  <a:rPr lang="en-US" sz="1100" b="1" dirty="0">
                    <a:solidFill>
                      <a:srgbClr val="0070C0"/>
                    </a:solidFill>
                  </a:rPr>
                  <a:t>Event Hub</a:t>
                </a:r>
              </a:p>
            </p:txBody>
          </p:sp>
          <p:cxnSp>
            <p:nvCxnSpPr>
              <p:cNvPr id="120" name="Straight Connector 119"/>
              <p:cNvCxnSpPr>
                <a:cxnSpLocks/>
              </p:cNvCxnSpPr>
              <p:nvPr/>
            </p:nvCxnSpPr>
            <p:spPr>
              <a:xfrm flipH="1">
                <a:off x="1710004" y="3860274"/>
                <a:ext cx="605129" cy="0"/>
              </a:xfrm>
              <a:prstGeom prst="line">
                <a:avLst/>
              </a:prstGeom>
              <a:ln w="25400">
                <a:head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7" name="Group 226"/>
            <p:cNvGrpSpPr/>
            <p:nvPr/>
          </p:nvGrpSpPr>
          <p:grpSpPr>
            <a:xfrm>
              <a:off x="2286176" y="1633460"/>
              <a:ext cx="3273022" cy="4178345"/>
              <a:chOff x="757295" y="1622388"/>
              <a:chExt cx="3273022" cy="4178345"/>
            </a:xfrm>
          </p:grpSpPr>
          <p:pic>
            <p:nvPicPr>
              <p:cNvPr id="73" name="Picture 72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16642" y="3433827"/>
                <a:ext cx="1084026" cy="863929"/>
              </a:xfrm>
              <a:prstGeom prst="rect">
                <a:avLst/>
              </a:prstGeom>
            </p:spPr>
          </p:pic>
          <p:pic>
            <p:nvPicPr>
              <p:cNvPr id="76" name="Picture 75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955412" y="1894539"/>
                <a:ext cx="751538" cy="709332"/>
              </a:xfrm>
              <a:prstGeom prst="rect">
                <a:avLst/>
              </a:prstGeom>
            </p:spPr>
          </p:pic>
          <p:pic>
            <p:nvPicPr>
              <p:cNvPr id="79" name="Picture 78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955412" y="2749699"/>
                <a:ext cx="751538" cy="709332"/>
              </a:xfrm>
              <a:prstGeom prst="rect">
                <a:avLst/>
              </a:prstGeom>
            </p:spPr>
          </p:pic>
          <p:pic>
            <p:nvPicPr>
              <p:cNvPr id="80" name="Picture 79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957101" y="3507949"/>
                <a:ext cx="751538" cy="709332"/>
              </a:xfrm>
              <a:prstGeom prst="rect">
                <a:avLst/>
              </a:prstGeom>
            </p:spPr>
          </p:pic>
          <p:pic>
            <p:nvPicPr>
              <p:cNvPr id="82" name="Picture 81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955412" y="4266198"/>
                <a:ext cx="751538" cy="709332"/>
              </a:xfrm>
              <a:prstGeom prst="rect">
                <a:avLst/>
              </a:prstGeom>
            </p:spPr>
          </p:pic>
          <p:pic>
            <p:nvPicPr>
              <p:cNvPr id="91" name="Picture 90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955412" y="5091401"/>
                <a:ext cx="751538" cy="709332"/>
              </a:xfrm>
              <a:prstGeom prst="rect">
                <a:avLst/>
              </a:prstGeom>
            </p:spPr>
          </p:pic>
          <p:cxnSp>
            <p:nvCxnSpPr>
              <p:cNvPr id="93" name="Straight Connector 92"/>
              <p:cNvCxnSpPr>
                <a:cxnSpLocks/>
              </p:cNvCxnSpPr>
              <p:nvPr/>
            </p:nvCxnSpPr>
            <p:spPr>
              <a:xfrm flipH="1">
                <a:off x="2346933" y="2249205"/>
                <a:ext cx="589308" cy="0"/>
              </a:xfrm>
              <a:prstGeom prst="line">
                <a:avLst/>
              </a:prstGeom>
              <a:ln w="25400">
                <a:head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/>
              <p:cNvCxnSpPr>
                <a:cxnSpLocks/>
              </p:cNvCxnSpPr>
              <p:nvPr/>
            </p:nvCxnSpPr>
            <p:spPr>
              <a:xfrm flipH="1">
                <a:off x="2346933" y="3126718"/>
                <a:ext cx="617048" cy="5391"/>
              </a:xfrm>
              <a:prstGeom prst="line">
                <a:avLst/>
              </a:prstGeom>
              <a:ln w="25400">
                <a:head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>
                <a:cxnSpLocks/>
                <a:endCxn id="73" idx="3"/>
              </p:cNvCxnSpPr>
              <p:nvPr/>
            </p:nvCxnSpPr>
            <p:spPr>
              <a:xfrm flipH="1" flipV="1">
                <a:off x="1900668" y="3865790"/>
                <a:ext cx="1042258" cy="5781"/>
              </a:xfrm>
              <a:prstGeom prst="line">
                <a:avLst/>
              </a:prstGeom>
              <a:ln w="25400">
                <a:head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>
                <a:cxnSpLocks/>
              </p:cNvCxnSpPr>
              <p:nvPr/>
            </p:nvCxnSpPr>
            <p:spPr>
              <a:xfrm flipH="1" flipV="1">
                <a:off x="2346933" y="4590907"/>
                <a:ext cx="639112" cy="8783"/>
              </a:xfrm>
              <a:prstGeom prst="line">
                <a:avLst/>
              </a:prstGeom>
              <a:ln w="25400">
                <a:head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>
                <a:cxnSpLocks/>
              </p:cNvCxnSpPr>
              <p:nvPr/>
            </p:nvCxnSpPr>
            <p:spPr>
              <a:xfrm flipH="1">
                <a:off x="2346933" y="5446067"/>
                <a:ext cx="688915" cy="0"/>
              </a:xfrm>
              <a:prstGeom prst="line">
                <a:avLst/>
              </a:prstGeom>
              <a:ln w="25400">
                <a:head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/>
              <p:cNvCxnSpPr>
                <a:cxnSpLocks/>
              </p:cNvCxnSpPr>
              <p:nvPr/>
            </p:nvCxnSpPr>
            <p:spPr>
              <a:xfrm flipV="1">
                <a:off x="1759834" y="2243923"/>
                <a:ext cx="587099" cy="1392118"/>
              </a:xfrm>
              <a:prstGeom prst="line">
                <a:avLst/>
              </a:prstGeom>
              <a:ln w="25400">
                <a:head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1" name="TextBox 100"/>
              <p:cNvSpPr txBox="1"/>
              <p:nvPr/>
            </p:nvSpPr>
            <p:spPr>
              <a:xfrm>
                <a:off x="757295" y="3148084"/>
                <a:ext cx="1202719" cy="2470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b="1" dirty="0">
                    <a:solidFill>
                      <a:srgbClr val="0070C0"/>
                    </a:solidFill>
                  </a:rPr>
                  <a:t>Stream Analytics</a:t>
                </a:r>
              </a:p>
            </p:txBody>
          </p:sp>
          <p:sp>
            <p:nvSpPr>
              <p:cNvPr id="102" name="TextBox 101"/>
              <p:cNvSpPr txBox="1"/>
              <p:nvPr/>
            </p:nvSpPr>
            <p:spPr>
              <a:xfrm>
                <a:off x="2691390" y="1622388"/>
                <a:ext cx="1338927" cy="2470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b="1" dirty="0">
                    <a:solidFill>
                      <a:srgbClr val="0070C0"/>
                    </a:solidFill>
                  </a:rPr>
                  <a:t>     Event Hubs</a:t>
                </a:r>
              </a:p>
            </p:txBody>
          </p:sp>
          <p:cxnSp>
            <p:nvCxnSpPr>
              <p:cNvPr id="108" name="Straight Connector 107"/>
              <p:cNvCxnSpPr>
                <a:cxnSpLocks/>
              </p:cNvCxnSpPr>
              <p:nvPr/>
            </p:nvCxnSpPr>
            <p:spPr>
              <a:xfrm flipV="1">
                <a:off x="1859924" y="3123055"/>
                <a:ext cx="487009" cy="594460"/>
              </a:xfrm>
              <a:prstGeom prst="line">
                <a:avLst/>
              </a:prstGeom>
              <a:ln w="25400">
                <a:head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/>
              <p:cNvCxnSpPr>
                <a:cxnSpLocks/>
              </p:cNvCxnSpPr>
              <p:nvPr/>
            </p:nvCxnSpPr>
            <p:spPr>
              <a:xfrm>
                <a:off x="1859924" y="4068210"/>
                <a:ext cx="487009" cy="505632"/>
              </a:xfrm>
              <a:prstGeom prst="line">
                <a:avLst/>
              </a:prstGeom>
              <a:ln w="25400">
                <a:head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/>
              <p:cNvCxnSpPr>
                <a:cxnSpLocks/>
              </p:cNvCxnSpPr>
              <p:nvPr/>
            </p:nvCxnSpPr>
            <p:spPr>
              <a:xfrm>
                <a:off x="1759834" y="4194098"/>
                <a:ext cx="587098" cy="1236142"/>
              </a:xfrm>
              <a:prstGeom prst="line">
                <a:avLst/>
              </a:prstGeom>
              <a:ln w="25400">
                <a:head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41521648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985520" y="508000"/>
            <a:ext cx="9469223" cy="102108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2936240" y="1529080"/>
            <a:ext cx="7518503" cy="5034280"/>
            <a:chOff x="1747781" y="1013895"/>
            <a:chExt cx="8270451" cy="5725697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47781" y="1013895"/>
              <a:ext cx="8270451" cy="5725697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30055" y="2670540"/>
              <a:ext cx="1238110" cy="194302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63611" y="4327933"/>
              <a:ext cx="762437" cy="138625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186531" y="4886587"/>
              <a:ext cx="275072" cy="117446"/>
            </a:xfrm>
            <a:prstGeom prst="rect">
              <a:avLst/>
            </a:prstGeom>
          </p:spPr>
        </p:pic>
      </p:grpSp>
      <p:sp>
        <p:nvSpPr>
          <p:cNvPr id="18" name="TextBox 17"/>
          <p:cNvSpPr txBox="1"/>
          <p:nvPr/>
        </p:nvSpPr>
        <p:spPr>
          <a:xfrm>
            <a:off x="2981961" y="616117"/>
            <a:ext cx="7416799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              </a:t>
            </a:r>
            <a:r>
              <a:rPr lang="en-US" b="1" dirty="0">
                <a:solidFill>
                  <a:srgbClr val="0070C0"/>
                </a:solidFill>
              </a:rPr>
              <a:t>Exploring End-To-End Telemetry and Non-Telemetry Data</a:t>
            </a:r>
          </a:p>
        </p:txBody>
      </p:sp>
      <p:sp>
        <p:nvSpPr>
          <p:cNvPr id="19" name="Rectangle 18"/>
          <p:cNvSpPr/>
          <p:nvPr/>
        </p:nvSpPr>
        <p:spPr>
          <a:xfrm>
            <a:off x="2981961" y="1068594"/>
            <a:ext cx="2421361" cy="41823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5440681" y="1057604"/>
            <a:ext cx="4958079" cy="41823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5549849" y="1067004"/>
            <a:ext cx="47397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Azure IoT Combo + Azure Functions + PowerBI 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073904" y="1090364"/>
            <a:ext cx="2421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Windows 10 IoT Core</a:t>
            </a:r>
          </a:p>
        </p:txBody>
      </p:sp>
      <p:sp>
        <p:nvSpPr>
          <p:cNvPr id="24" name="Rectangle 23"/>
          <p:cNvSpPr/>
          <p:nvPr/>
        </p:nvSpPr>
        <p:spPr>
          <a:xfrm>
            <a:off x="1163320" y="616117"/>
            <a:ext cx="155824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This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</a:rPr>
              <a:t> Workshop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302504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9356" y="599497"/>
            <a:ext cx="6905625" cy="271462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966139" y="230165"/>
            <a:ext cx="1245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Windowing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6" y="3596745"/>
            <a:ext cx="11378397" cy="2966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07417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281861" y="2525523"/>
            <a:ext cx="7523941" cy="193899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000" b="1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Azure Functions</a:t>
            </a:r>
          </a:p>
          <a:p>
            <a:pPr algn="ctr"/>
            <a:r>
              <a:rPr lang="en-US" sz="4000" b="1" dirty="0">
                <a:ln w="0"/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Non-Telemetry Path</a:t>
            </a:r>
            <a:endParaRPr lang="en-US" sz="4000" b="1" cap="none" spc="0" dirty="0">
              <a:ln w="0"/>
              <a:solidFill>
                <a:schemeClr val="accent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0430788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6731" y="434567"/>
            <a:ext cx="1690058" cy="1469642"/>
          </a:xfrm>
          <a:prstGeom prst="rect">
            <a:avLst/>
          </a:prstGeom>
        </p:spPr>
      </p:pic>
      <p:pic>
        <p:nvPicPr>
          <p:cNvPr id="5" name="Picture 2" descr="https://docs.microsoft.com/en-us/azure/iot-hub/media/iot-hub-devguide-device-twins/twi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7113" y="2307773"/>
            <a:ext cx="5877494" cy="2935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598978" y="5732482"/>
            <a:ext cx="2097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Azure IoT Hub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03170" y="345918"/>
            <a:ext cx="2699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B0F0"/>
                </a:solidFill>
              </a:rPr>
              <a:t>Device/GW/Thing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51503" y="671455"/>
            <a:ext cx="14344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(</a:t>
            </a:r>
            <a:r>
              <a:rPr lang="en-US" sz="1100" b="1" dirty="0"/>
              <a:t>MQTT</a:t>
            </a:r>
            <a:r>
              <a:rPr lang="en-US" sz="1100" dirty="0"/>
              <a:t>, AMQP, Https)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799684" y="538312"/>
            <a:ext cx="8136730" cy="5558198"/>
            <a:chOff x="-210261" y="-1492296"/>
            <a:chExt cx="10264871" cy="7473821"/>
          </a:xfrm>
        </p:grpSpPr>
        <p:sp>
          <p:nvSpPr>
            <p:cNvPr id="26" name="Rectangle 25"/>
            <p:cNvSpPr/>
            <p:nvPr/>
          </p:nvSpPr>
          <p:spPr>
            <a:xfrm>
              <a:off x="4694143" y="4567754"/>
              <a:ext cx="2126075" cy="73194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4855791" y="4704776"/>
              <a:ext cx="1847309" cy="469839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4846910" y="4744018"/>
              <a:ext cx="1819316" cy="4552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DirectMethods</a:t>
              </a:r>
            </a:p>
          </p:txBody>
        </p:sp>
        <p:cxnSp>
          <p:nvCxnSpPr>
            <p:cNvPr id="32" name="Straight Connector 31"/>
            <p:cNvCxnSpPr/>
            <p:nvPr/>
          </p:nvCxnSpPr>
          <p:spPr>
            <a:xfrm>
              <a:off x="6685538" y="4941433"/>
              <a:ext cx="724620" cy="0"/>
            </a:xfrm>
            <a:prstGeom prst="line">
              <a:avLst/>
            </a:prstGeom>
            <a:ln>
              <a:headEnd type="none"/>
              <a:tailEnd type="oval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 flipH="1">
              <a:off x="4068859" y="4939696"/>
              <a:ext cx="786933" cy="0"/>
            </a:xfrm>
            <a:prstGeom prst="line">
              <a:avLst/>
            </a:prstGeom>
            <a:ln>
              <a:headEnd type="none"/>
              <a:tailEnd type="oval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34" name="TextBox 33"/>
            <p:cNvSpPr txBox="1"/>
            <p:nvPr/>
          </p:nvSpPr>
          <p:spPr>
            <a:xfrm>
              <a:off x="2470449" y="4694637"/>
              <a:ext cx="1612895" cy="620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onDeviceMethod</a:t>
              </a:r>
            </a:p>
            <a:p>
              <a:endParaRPr lang="en-US" sz="1200" dirty="0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7399829" y="4727065"/>
              <a:ext cx="136692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InvokeMethod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3296959" y="-1013426"/>
              <a:ext cx="1418675" cy="3724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Telemetry Data</a:t>
              </a: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3870262" y="593359"/>
              <a:ext cx="616474" cy="620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C2D</a:t>
              </a:r>
            </a:p>
            <a:p>
              <a:endParaRPr lang="en-US" sz="1200" dirty="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6993566" y="548153"/>
              <a:ext cx="616474" cy="620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C2D</a:t>
              </a:r>
            </a:p>
            <a:p>
              <a:endParaRPr lang="en-US" sz="1200" dirty="0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-110514" y="697857"/>
              <a:ext cx="1054185" cy="3724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i="1" dirty="0">
                  <a:solidFill>
                    <a:schemeClr val="accent2"/>
                  </a:solidFill>
                </a:rPr>
                <a:t>Queueing</a:t>
              </a:r>
              <a:endParaRPr lang="en-US" sz="1200" dirty="0">
                <a:solidFill>
                  <a:schemeClr val="accent2"/>
                </a:solidFill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-210261" y="-772474"/>
              <a:ext cx="1964569" cy="3724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i="1" dirty="0">
                  <a:solidFill>
                    <a:schemeClr val="accent2"/>
                  </a:solidFill>
                </a:rPr>
                <a:t>Device (Thing) Data</a:t>
              </a:r>
              <a:endParaRPr lang="en-US" sz="1200" dirty="0">
                <a:solidFill>
                  <a:schemeClr val="accent2"/>
                </a:solidFill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-122614" y="3018552"/>
              <a:ext cx="2326926" cy="3724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i="1" dirty="0">
                  <a:solidFill>
                    <a:schemeClr val="accent2"/>
                  </a:solidFill>
                </a:rPr>
                <a:t>Device Twin (State) Data</a:t>
              </a:r>
              <a:endParaRPr lang="en-US" sz="1200" dirty="0">
                <a:solidFill>
                  <a:schemeClr val="accent2"/>
                </a:solidFill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-122612" y="5360748"/>
              <a:ext cx="1535985" cy="620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i="1" dirty="0">
                  <a:solidFill>
                    <a:schemeClr val="accent2"/>
                  </a:solidFill>
                </a:rPr>
                <a:t>Direct Actuary</a:t>
              </a:r>
            </a:p>
            <a:p>
              <a:endParaRPr lang="en-US" sz="1200" dirty="0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6284228" y="-1031432"/>
              <a:ext cx="1418675" cy="3724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Stream Data</a:t>
              </a: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8365103" y="442808"/>
              <a:ext cx="689086" cy="3724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i="1" dirty="0"/>
                <a:t>async</a:t>
              </a:r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8780589" y="-1492296"/>
              <a:ext cx="1236675" cy="3724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rgbClr val="0070C0"/>
                  </a:solidFill>
                </a:rPr>
                <a:t>Queue/Topic</a:t>
              </a:r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9365524" y="4567754"/>
              <a:ext cx="689086" cy="3724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i="1" dirty="0"/>
                <a:t>sync</a:t>
              </a:r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5940" y="746534"/>
            <a:ext cx="858185" cy="79273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677467" y="576751"/>
            <a:ext cx="16508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1">
                    <a:lumMod val="75000"/>
                  </a:schemeClr>
                </a:solidFill>
              </a:rPr>
              <a:t>Azure Stream Analytics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5948302" y="1187349"/>
            <a:ext cx="1158965" cy="2"/>
          </a:xfrm>
          <a:prstGeom prst="straightConnector1">
            <a:avLst/>
          </a:prstGeom>
          <a:ln w="79375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3615339" y="1212136"/>
            <a:ext cx="1286424" cy="13204"/>
          </a:xfrm>
          <a:prstGeom prst="straightConnector1">
            <a:avLst/>
          </a:prstGeom>
          <a:ln w="79375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3208513" y="2527078"/>
            <a:ext cx="987748" cy="2577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6941108" y="2485083"/>
            <a:ext cx="987748" cy="2577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9575739" y="340595"/>
            <a:ext cx="1276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B0F0"/>
                </a:solidFill>
              </a:rPr>
              <a:t>Services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9757600" y="715250"/>
            <a:ext cx="10947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(AMQP, REST)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3251" y="2096935"/>
            <a:ext cx="403903" cy="46342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9069" y="2066342"/>
            <a:ext cx="403903" cy="463426"/>
          </a:xfrm>
          <a:prstGeom prst="rect">
            <a:avLst/>
          </a:prstGeom>
        </p:spPr>
      </p:pic>
      <p:cxnSp>
        <p:nvCxnSpPr>
          <p:cNvPr id="21" name="Straight Arrow Connector 20"/>
          <p:cNvCxnSpPr/>
          <p:nvPr/>
        </p:nvCxnSpPr>
        <p:spPr>
          <a:xfrm flipV="1">
            <a:off x="3647393" y="2340611"/>
            <a:ext cx="1025858" cy="7129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6380717" y="2281215"/>
            <a:ext cx="726550" cy="7129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5077154" y="2298055"/>
            <a:ext cx="901915" cy="4538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65686" y="2084202"/>
            <a:ext cx="526807" cy="460317"/>
          </a:xfrm>
          <a:prstGeom prst="rect">
            <a:avLst/>
          </a:prstGeom>
        </p:spPr>
      </p:pic>
      <p:cxnSp>
        <p:nvCxnSpPr>
          <p:cNvPr id="25" name="Straight Connector 24"/>
          <p:cNvCxnSpPr>
            <a:cxnSpLocks/>
          </p:cNvCxnSpPr>
          <p:nvPr/>
        </p:nvCxnSpPr>
        <p:spPr>
          <a:xfrm flipV="1">
            <a:off x="612036" y="2624216"/>
            <a:ext cx="10588970" cy="55811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8590353" y="1333060"/>
            <a:ext cx="6567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0070C0"/>
                </a:solidFill>
              </a:rPr>
              <a:t>Azure</a:t>
            </a:r>
          </a:p>
          <a:p>
            <a:r>
              <a:rPr lang="en-US" sz="800" dirty="0">
                <a:solidFill>
                  <a:srgbClr val="0070C0"/>
                </a:solidFill>
              </a:rPr>
              <a:t>Functions</a:t>
            </a:r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61545" y="1640575"/>
            <a:ext cx="611127" cy="532804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96538" y="1643144"/>
            <a:ext cx="611127" cy="532804"/>
          </a:xfrm>
          <a:prstGeom prst="rect">
            <a:avLst/>
          </a:prstGeom>
        </p:spPr>
      </p:pic>
      <p:cxnSp>
        <p:nvCxnSpPr>
          <p:cNvPr id="48" name="Straight Arrow Connector 47"/>
          <p:cNvCxnSpPr>
            <a:cxnSpLocks/>
          </p:cNvCxnSpPr>
          <p:nvPr/>
        </p:nvCxnSpPr>
        <p:spPr>
          <a:xfrm>
            <a:off x="8474815" y="819132"/>
            <a:ext cx="18191" cy="744315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cxnSpLocks/>
          </p:cNvCxnSpPr>
          <p:nvPr/>
        </p:nvCxnSpPr>
        <p:spPr>
          <a:xfrm>
            <a:off x="9252346" y="819132"/>
            <a:ext cx="9095" cy="740223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cxnSpLocks/>
            <a:stCxn id="45" idx="2"/>
          </p:cNvCxnSpPr>
          <p:nvPr/>
        </p:nvCxnSpPr>
        <p:spPr>
          <a:xfrm>
            <a:off x="9267109" y="2173379"/>
            <a:ext cx="26219" cy="3143895"/>
          </a:xfrm>
          <a:prstGeom prst="straightConnector1">
            <a:avLst/>
          </a:prstGeom>
          <a:ln w="2540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cxnSpLocks/>
          </p:cNvCxnSpPr>
          <p:nvPr/>
        </p:nvCxnSpPr>
        <p:spPr>
          <a:xfrm flipH="1">
            <a:off x="7882036" y="5310193"/>
            <a:ext cx="1397701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>
            <a:cxnSpLocks/>
          </p:cNvCxnSpPr>
          <p:nvPr/>
        </p:nvCxnSpPr>
        <p:spPr>
          <a:xfrm flipH="1">
            <a:off x="7261971" y="2263779"/>
            <a:ext cx="1240130" cy="14302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>
            <a:cxnSpLocks/>
          </p:cNvCxnSpPr>
          <p:nvPr/>
        </p:nvCxnSpPr>
        <p:spPr>
          <a:xfrm flipH="1">
            <a:off x="7712449" y="808439"/>
            <a:ext cx="1539897" cy="10693"/>
          </a:xfrm>
          <a:prstGeom prst="straightConnector1">
            <a:avLst/>
          </a:prstGeom>
          <a:ln w="2540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cxnSpLocks/>
          </p:cNvCxnSpPr>
          <p:nvPr/>
        </p:nvCxnSpPr>
        <p:spPr>
          <a:xfrm>
            <a:off x="8517499" y="2111477"/>
            <a:ext cx="1864" cy="157572"/>
          </a:xfrm>
          <a:prstGeom prst="straightConnector1">
            <a:avLst/>
          </a:prstGeom>
          <a:ln w="2540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06756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6451" y="-683383"/>
            <a:ext cx="574690" cy="582386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778" y="-867384"/>
            <a:ext cx="642977" cy="670760"/>
          </a:xfrm>
          <a:prstGeom prst="rect">
            <a:avLst/>
          </a:prstGeom>
        </p:spPr>
      </p:pic>
      <p:cxnSp>
        <p:nvCxnSpPr>
          <p:cNvPr id="56" name="Straight Connector 55"/>
          <p:cNvCxnSpPr>
            <a:cxnSpLocks/>
          </p:cNvCxnSpPr>
          <p:nvPr/>
        </p:nvCxnSpPr>
        <p:spPr>
          <a:xfrm flipH="1">
            <a:off x="4426489" y="-529823"/>
            <a:ext cx="1891610" cy="51287"/>
          </a:xfrm>
          <a:prstGeom prst="line">
            <a:avLst/>
          </a:prstGeom>
          <a:ln w="25400"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Rectangle 115"/>
          <p:cNvSpPr/>
          <p:nvPr/>
        </p:nvSpPr>
        <p:spPr>
          <a:xfrm>
            <a:off x="1179443" y="216078"/>
            <a:ext cx="996121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0070C0"/>
                </a:solidFill>
              </a:rPr>
              <a:t>Azure IoT Hub Telemetry and Non-Telemetry Paths</a:t>
            </a:r>
            <a:endParaRPr lang="en-US" sz="3600" dirty="0">
              <a:solidFill>
                <a:srgbClr val="0070C0"/>
              </a:solidFill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3439385" y="714134"/>
            <a:ext cx="5211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Device-To-Cloud, Cloud-to-Device, Device-To-Device</a:t>
            </a:r>
          </a:p>
        </p:txBody>
      </p:sp>
      <p:sp>
        <p:nvSpPr>
          <p:cNvPr id="98" name="Flowchart: Alternate Process 97"/>
          <p:cNvSpPr/>
          <p:nvPr/>
        </p:nvSpPr>
        <p:spPr>
          <a:xfrm>
            <a:off x="8285417" y="3888024"/>
            <a:ext cx="808328" cy="1090713"/>
          </a:xfrm>
          <a:prstGeom prst="flowChartAlternateProcess">
            <a:avLst/>
          </a:prstGeom>
          <a:solidFill>
            <a:schemeClr val="bg1"/>
          </a:solidFill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/>
          <p:cNvCxnSpPr>
            <a:cxnSpLocks/>
          </p:cNvCxnSpPr>
          <p:nvPr/>
        </p:nvCxnSpPr>
        <p:spPr>
          <a:xfrm flipH="1" flipV="1">
            <a:off x="2755729" y="4028122"/>
            <a:ext cx="2433846" cy="10856"/>
          </a:xfrm>
          <a:prstGeom prst="line">
            <a:avLst/>
          </a:prstGeom>
          <a:ln w="25400"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cxnSpLocks/>
          </p:cNvCxnSpPr>
          <p:nvPr/>
        </p:nvCxnSpPr>
        <p:spPr>
          <a:xfrm flipH="1" flipV="1">
            <a:off x="7505934" y="4106590"/>
            <a:ext cx="769917" cy="7215"/>
          </a:xfrm>
          <a:prstGeom prst="line">
            <a:avLst/>
          </a:prstGeom>
          <a:ln w="25400"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cxnSpLocks/>
          </p:cNvCxnSpPr>
          <p:nvPr/>
        </p:nvCxnSpPr>
        <p:spPr>
          <a:xfrm>
            <a:off x="6033393" y="4755609"/>
            <a:ext cx="2242458" cy="8307"/>
          </a:xfrm>
          <a:prstGeom prst="line">
            <a:avLst/>
          </a:prstGeom>
          <a:ln w="25400"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cxnSpLocks/>
          </p:cNvCxnSpPr>
          <p:nvPr/>
        </p:nvCxnSpPr>
        <p:spPr>
          <a:xfrm flipH="1" flipV="1">
            <a:off x="6030976" y="5346510"/>
            <a:ext cx="2246157" cy="9204"/>
          </a:xfrm>
          <a:prstGeom prst="line">
            <a:avLst/>
          </a:prstGeom>
          <a:ln w="25400">
            <a:prstDash val="sysDash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cxnSpLocks/>
          </p:cNvCxnSpPr>
          <p:nvPr/>
        </p:nvCxnSpPr>
        <p:spPr>
          <a:xfrm>
            <a:off x="2769893" y="5223086"/>
            <a:ext cx="2690412" cy="13301"/>
          </a:xfrm>
          <a:prstGeom prst="line">
            <a:avLst/>
          </a:prstGeom>
          <a:ln w="25400"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/>
          <p:cNvGrpSpPr/>
          <p:nvPr/>
        </p:nvGrpSpPr>
        <p:grpSpPr>
          <a:xfrm>
            <a:off x="6783304" y="2488229"/>
            <a:ext cx="754001" cy="670760"/>
            <a:chOff x="1779815" y="682919"/>
            <a:chExt cx="754001" cy="670760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79815" y="682919"/>
              <a:ext cx="656844" cy="670760"/>
            </a:xfrm>
            <a:prstGeom prst="rect">
              <a:avLst/>
            </a:prstGeom>
          </p:spPr>
        </p:pic>
        <p:sp>
          <p:nvSpPr>
            <p:cNvPr id="36" name="TextBox 35"/>
            <p:cNvSpPr txBox="1"/>
            <p:nvPr/>
          </p:nvSpPr>
          <p:spPr>
            <a:xfrm flipH="1">
              <a:off x="2383591" y="1068707"/>
              <a:ext cx="122464" cy="19675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37" name="TextBox 36"/>
            <p:cNvSpPr txBox="1"/>
            <p:nvPr/>
          </p:nvSpPr>
          <p:spPr>
            <a:xfrm rot="1406576" flipH="1">
              <a:off x="2381652" y="766883"/>
              <a:ext cx="152164" cy="19675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</p:grpSp>
      <p:cxnSp>
        <p:nvCxnSpPr>
          <p:cNvPr id="49" name="Straight Connector 48"/>
          <p:cNvCxnSpPr>
            <a:cxnSpLocks/>
          </p:cNvCxnSpPr>
          <p:nvPr/>
        </p:nvCxnSpPr>
        <p:spPr>
          <a:xfrm flipH="1" flipV="1">
            <a:off x="6034995" y="2820888"/>
            <a:ext cx="749755" cy="2721"/>
          </a:xfrm>
          <a:prstGeom prst="line">
            <a:avLst/>
          </a:prstGeom>
          <a:ln w="25400"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/>
          <p:cNvSpPr/>
          <p:nvPr/>
        </p:nvSpPr>
        <p:spPr>
          <a:xfrm>
            <a:off x="5213123" y="2499273"/>
            <a:ext cx="816569" cy="3052158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3686" y="4352691"/>
            <a:ext cx="574690" cy="582386"/>
          </a:xfrm>
          <a:prstGeom prst="rect">
            <a:avLst/>
          </a:prstGeom>
        </p:spPr>
      </p:pic>
      <p:sp>
        <p:nvSpPr>
          <p:cNvPr id="66" name="Rectangle 65"/>
          <p:cNvSpPr/>
          <p:nvPr/>
        </p:nvSpPr>
        <p:spPr>
          <a:xfrm>
            <a:off x="6037939" y="5100289"/>
            <a:ext cx="201048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latin typeface="az_ea_font"/>
              </a:rPr>
              <a:t>/messages/servicebound/feedback</a:t>
            </a:r>
            <a:endParaRPr lang="en-US" sz="1000" dirty="0"/>
          </a:p>
        </p:txBody>
      </p:sp>
      <p:sp>
        <p:nvSpPr>
          <p:cNvPr id="67" name="Rectangle 66"/>
          <p:cNvSpPr/>
          <p:nvPr/>
        </p:nvSpPr>
        <p:spPr>
          <a:xfrm>
            <a:off x="6023827" y="4510568"/>
            <a:ext cx="159518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/messages/devicebound</a:t>
            </a:r>
          </a:p>
          <a:p>
            <a:endParaRPr lang="en-US" sz="1000" dirty="0"/>
          </a:p>
        </p:txBody>
      </p:sp>
      <p:sp>
        <p:nvSpPr>
          <p:cNvPr id="69" name="Rectangle 68"/>
          <p:cNvSpPr/>
          <p:nvPr/>
        </p:nvSpPr>
        <p:spPr>
          <a:xfrm>
            <a:off x="2731419" y="4935077"/>
            <a:ext cx="246413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/>
              <a:t>/devices/{deviceId}/messages/devicebound</a:t>
            </a:r>
          </a:p>
        </p:txBody>
      </p:sp>
      <p:pic>
        <p:nvPicPr>
          <p:cNvPr id="70" name="Picture 6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27668" y="3829828"/>
            <a:ext cx="589158" cy="582386"/>
          </a:xfrm>
          <a:prstGeom prst="rect">
            <a:avLst/>
          </a:prstGeom>
        </p:spPr>
      </p:pic>
      <p:cxnSp>
        <p:nvCxnSpPr>
          <p:cNvPr id="71" name="Straight Connector 70"/>
          <p:cNvCxnSpPr>
            <a:cxnSpLocks/>
          </p:cNvCxnSpPr>
          <p:nvPr/>
        </p:nvCxnSpPr>
        <p:spPr>
          <a:xfrm flipH="1" flipV="1">
            <a:off x="6039258" y="4121021"/>
            <a:ext cx="829378" cy="464"/>
          </a:xfrm>
          <a:prstGeom prst="line">
            <a:avLst/>
          </a:prstGeom>
          <a:ln w="25400"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>
            <a:cxnSpLocks/>
            <a:stCxn id="96" idx="1"/>
          </p:cNvCxnSpPr>
          <p:nvPr/>
        </p:nvCxnSpPr>
        <p:spPr>
          <a:xfrm flipH="1" flipV="1">
            <a:off x="7505937" y="2816843"/>
            <a:ext cx="743216" cy="7504"/>
          </a:xfrm>
          <a:prstGeom prst="line">
            <a:avLst/>
          </a:prstGeom>
          <a:ln w="25400"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 80"/>
          <p:cNvSpPr/>
          <p:nvPr/>
        </p:nvSpPr>
        <p:spPr>
          <a:xfrm>
            <a:off x="5965671" y="3888025"/>
            <a:ext cx="976552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latin typeface="az_ea_font"/>
              </a:rPr>
              <a:t>CustomEndpoint</a:t>
            </a:r>
            <a:endParaRPr lang="en-US" sz="900" dirty="0"/>
          </a:p>
        </p:txBody>
      </p:sp>
      <p:sp>
        <p:nvSpPr>
          <p:cNvPr id="82" name="Rectangle 81"/>
          <p:cNvSpPr/>
          <p:nvPr/>
        </p:nvSpPr>
        <p:spPr>
          <a:xfrm>
            <a:off x="6469647" y="3577349"/>
            <a:ext cx="1522262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b="1" dirty="0">
                <a:latin typeface="az_ea_font"/>
              </a:rPr>
              <a:t>Custom Service Bus Queue</a:t>
            </a:r>
            <a:endParaRPr lang="en-US" sz="900" b="1" dirty="0"/>
          </a:p>
        </p:txBody>
      </p:sp>
      <p:sp>
        <p:nvSpPr>
          <p:cNvPr id="83" name="Rectangle 82"/>
          <p:cNvSpPr/>
          <p:nvPr/>
        </p:nvSpPr>
        <p:spPr>
          <a:xfrm>
            <a:off x="6637634" y="2236295"/>
            <a:ext cx="103027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b="1" dirty="0">
                <a:latin typeface="az_ea_font"/>
              </a:rPr>
              <a:t>Stream Analytics</a:t>
            </a:r>
            <a:endParaRPr lang="en-US" sz="900" b="1" dirty="0"/>
          </a:p>
        </p:txBody>
      </p:sp>
      <p:sp>
        <p:nvSpPr>
          <p:cNvPr id="84" name="Rectangle 83"/>
          <p:cNvSpPr/>
          <p:nvPr/>
        </p:nvSpPr>
        <p:spPr>
          <a:xfrm>
            <a:off x="5221307" y="2577088"/>
            <a:ext cx="80838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az_ea_font"/>
              </a:rPr>
              <a:t>IoT Hub</a:t>
            </a:r>
            <a:endParaRPr lang="en-US" sz="1400" b="1" dirty="0">
              <a:solidFill>
                <a:srgbClr val="0070C0"/>
              </a:solidFill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8249153" y="3875673"/>
            <a:ext cx="86239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solidFill>
                  <a:srgbClr val="0070C0"/>
                </a:solidFill>
                <a:latin typeface="az_ea_font"/>
              </a:rPr>
              <a:t>Azure Function</a:t>
            </a:r>
            <a:endParaRPr lang="en-US" sz="1400" b="1" dirty="0">
              <a:solidFill>
                <a:srgbClr val="0070C0"/>
              </a:solidFill>
            </a:endParaRPr>
          </a:p>
        </p:txBody>
      </p:sp>
      <p:sp>
        <p:nvSpPr>
          <p:cNvPr id="87" name="Rectangle 86"/>
          <p:cNvSpPr/>
          <p:nvPr/>
        </p:nvSpPr>
        <p:spPr>
          <a:xfrm>
            <a:off x="6403813" y="1946977"/>
            <a:ext cx="174525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0070C0"/>
                </a:solidFill>
                <a:latin typeface="az_ea_font"/>
              </a:rPr>
              <a:t>Telemetry Path</a:t>
            </a:r>
            <a:endParaRPr lang="en-US" sz="1600" b="1" dirty="0">
              <a:solidFill>
                <a:srgbClr val="0070C0"/>
              </a:solidFill>
            </a:endParaRPr>
          </a:p>
        </p:txBody>
      </p:sp>
      <p:sp>
        <p:nvSpPr>
          <p:cNvPr id="88" name="Rectangle 87"/>
          <p:cNvSpPr/>
          <p:nvPr/>
        </p:nvSpPr>
        <p:spPr>
          <a:xfrm>
            <a:off x="6365246" y="3325948"/>
            <a:ext cx="208067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az_ea_font"/>
              </a:rPr>
              <a:t>Non-Telemetry Path</a:t>
            </a:r>
            <a:endParaRPr lang="en-US" sz="1400" b="1" dirty="0">
              <a:solidFill>
                <a:srgbClr val="0070C0"/>
              </a:solidFill>
            </a:endParaRPr>
          </a:p>
        </p:txBody>
      </p:sp>
      <p:sp>
        <p:nvSpPr>
          <p:cNvPr id="89" name="Rectangle 88"/>
          <p:cNvSpPr/>
          <p:nvPr/>
        </p:nvSpPr>
        <p:spPr>
          <a:xfrm>
            <a:off x="1966074" y="3688925"/>
            <a:ext cx="816569" cy="1804914"/>
          </a:xfrm>
          <a:prstGeom prst="rect">
            <a:avLst/>
          </a:prstGeom>
          <a:solidFill>
            <a:schemeClr val="bg1"/>
          </a:solidFill>
          <a:ln w="317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/>
          <p:cNvSpPr/>
          <p:nvPr/>
        </p:nvSpPr>
        <p:spPr>
          <a:xfrm rot="16200000">
            <a:off x="1528721" y="4348441"/>
            <a:ext cx="140655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  <a:latin typeface="az_ea_font"/>
              </a:rPr>
              <a:t>Device</a:t>
            </a:r>
            <a:r>
              <a:rPr lang="en-US" sz="1400" b="1" dirty="0">
                <a:solidFill>
                  <a:srgbClr val="00B050"/>
                </a:solidFill>
                <a:latin typeface="az_ea_font"/>
              </a:rPr>
              <a:t> (Thing)</a:t>
            </a:r>
            <a:endParaRPr lang="en-US" sz="1400" b="1" dirty="0">
              <a:solidFill>
                <a:srgbClr val="00B050"/>
              </a:solidFill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6004004" y="4096894"/>
            <a:ext cx="628668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/>
              <a:t>Rule ABC</a:t>
            </a:r>
          </a:p>
        </p:txBody>
      </p:sp>
      <p:sp>
        <p:nvSpPr>
          <p:cNvPr id="94" name="Rectangle 93"/>
          <p:cNvSpPr/>
          <p:nvPr/>
        </p:nvSpPr>
        <p:spPr>
          <a:xfrm>
            <a:off x="5410834" y="3000452"/>
            <a:ext cx="74921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/>
              <a:t>No-Rules</a:t>
            </a:r>
          </a:p>
          <a:p>
            <a:r>
              <a:rPr lang="en-US" sz="900" dirty="0"/>
              <a:t>No-Match</a:t>
            </a:r>
          </a:p>
        </p:txBody>
      </p:sp>
      <p:sp>
        <p:nvSpPr>
          <p:cNvPr id="95" name="Rectangle 94"/>
          <p:cNvSpPr/>
          <p:nvPr/>
        </p:nvSpPr>
        <p:spPr>
          <a:xfrm>
            <a:off x="5981371" y="2578220"/>
            <a:ext cx="976552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latin typeface="az_ea_font"/>
              </a:rPr>
              <a:t>DefaultEndpoint</a:t>
            </a:r>
            <a:endParaRPr lang="en-US" sz="900" dirty="0"/>
          </a:p>
        </p:txBody>
      </p:sp>
      <p:pic>
        <p:nvPicPr>
          <p:cNvPr id="96" name="Picture 9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49153" y="1959769"/>
            <a:ext cx="838727" cy="1729156"/>
          </a:xfrm>
          <a:prstGeom prst="rect">
            <a:avLst/>
          </a:prstGeom>
        </p:spPr>
      </p:pic>
      <p:sp>
        <p:nvSpPr>
          <p:cNvPr id="99" name="Rectangle 98"/>
          <p:cNvSpPr/>
          <p:nvPr/>
        </p:nvSpPr>
        <p:spPr>
          <a:xfrm rot="16200000">
            <a:off x="1883214" y="4316522"/>
            <a:ext cx="125710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i="1" dirty="0">
                <a:latin typeface="az_ea_font"/>
              </a:rPr>
              <a:t>MQTT, AMQP, HTTP</a:t>
            </a:r>
            <a:endParaRPr lang="en-US" sz="1000" i="1" dirty="0"/>
          </a:p>
        </p:txBody>
      </p:sp>
      <p:sp>
        <p:nvSpPr>
          <p:cNvPr id="113" name="TextBox 112"/>
          <p:cNvSpPr txBox="1"/>
          <p:nvPr/>
        </p:nvSpPr>
        <p:spPr>
          <a:xfrm>
            <a:off x="9437145" y="4978737"/>
            <a:ext cx="46730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2750632" y="3799419"/>
            <a:ext cx="2502001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latin typeface="az_ea_font"/>
              </a:rPr>
              <a:t>/devices/{deviceId}/messages/events/</a:t>
            </a:r>
            <a:r>
              <a:rPr lang="en-US" sz="900" b="1" i="1" dirty="0">
                <a:latin typeface="az_ea_font"/>
              </a:rPr>
              <a:t>{propBag}</a:t>
            </a:r>
            <a:endParaRPr lang="en-US" sz="900" b="1" i="1" dirty="0"/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12533" y="4345168"/>
            <a:ext cx="611127" cy="532804"/>
          </a:xfrm>
          <a:prstGeom prst="rect">
            <a:avLst/>
          </a:prstGeom>
        </p:spPr>
      </p:pic>
      <p:cxnSp>
        <p:nvCxnSpPr>
          <p:cNvPr id="53" name="Straight Connector 52"/>
          <p:cNvCxnSpPr>
            <a:cxnSpLocks/>
            <a:endCxn id="58" idx="1"/>
          </p:cNvCxnSpPr>
          <p:nvPr/>
        </p:nvCxnSpPr>
        <p:spPr>
          <a:xfrm flipH="1" flipV="1">
            <a:off x="5213123" y="4025352"/>
            <a:ext cx="787060" cy="91504"/>
          </a:xfrm>
          <a:prstGeom prst="line">
            <a:avLst/>
          </a:prstGeom>
          <a:ln w="12700">
            <a:solidFill>
              <a:schemeClr val="accent1"/>
            </a:solidFill>
            <a:prstDash val="sysDash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Freeform: Shape 22"/>
          <p:cNvSpPr/>
          <p:nvPr/>
        </p:nvSpPr>
        <p:spPr>
          <a:xfrm>
            <a:off x="5498731" y="2814602"/>
            <a:ext cx="528747" cy="1270381"/>
          </a:xfrm>
          <a:custGeom>
            <a:avLst/>
            <a:gdLst>
              <a:gd name="connsiteX0" fmla="*/ 514443 w 528747"/>
              <a:gd name="connsiteY0" fmla="*/ 1270381 h 1270381"/>
              <a:gd name="connsiteX1" fmla="*/ 7547 w 528747"/>
              <a:gd name="connsiteY1" fmla="*/ 823120 h 1270381"/>
              <a:gd name="connsiteX2" fmla="*/ 231178 w 528747"/>
              <a:gd name="connsiteY2" fmla="*/ 112472 h 1270381"/>
              <a:gd name="connsiteX3" fmla="*/ 514443 w 528747"/>
              <a:gd name="connsiteY3" fmla="*/ 8111 h 1270381"/>
              <a:gd name="connsiteX4" fmla="*/ 489595 w 528747"/>
              <a:gd name="connsiteY4" fmla="*/ 8111 h 1270381"/>
              <a:gd name="connsiteX5" fmla="*/ 514443 w 528747"/>
              <a:gd name="connsiteY5" fmla="*/ 18050 h 1270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28747" h="1270381">
                <a:moveTo>
                  <a:pt x="514443" y="1270381"/>
                </a:moveTo>
                <a:cubicBezTo>
                  <a:pt x="284600" y="1143243"/>
                  <a:pt x="54758" y="1016105"/>
                  <a:pt x="7547" y="823120"/>
                </a:cubicBezTo>
                <a:cubicBezTo>
                  <a:pt x="-39664" y="630135"/>
                  <a:pt x="146695" y="248307"/>
                  <a:pt x="231178" y="112472"/>
                </a:cubicBezTo>
                <a:cubicBezTo>
                  <a:pt x="315661" y="-23363"/>
                  <a:pt x="471374" y="25504"/>
                  <a:pt x="514443" y="8111"/>
                </a:cubicBezTo>
                <a:cubicBezTo>
                  <a:pt x="557512" y="-9282"/>
                  <a:pt x="489595" y="6455"/>
                  <a:pt x="489595" y="8111"/>
                </a:cubicBezTo>
                <a:cubicBezTo>
                  <a:pt x="489595" y="9767"/>
                  <a:pt x="511130" y="23848"/>
                  <a:pt x="514443" y="18050"/>
                </a:cubicBezTo>
              </a:path>
            </a:pathLst>
          </a:custGeom>
          <a:noFill/>
          <a:ln>
            <a:solidFill>
              <a:srgbClr val="FF0000"/>
            </a:solidFill>
            <a:prstDash val="sysDash"/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73968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6451" y="-683383"/>
            <a:ext cx="574690" cy="582386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778" y="-867384"/>
            <a:ext cx="642977" cy="670760"/>
          </a:xfrm>
          <a:prstGeom prst="rect">
            <a:avLst/>
          </a:prstGeom>
        </p:spPr>
      </p:pic>
      <p:cxnSp>
        <p:nvCxnSpPr>
          <p:cNvPr id="56" name="Straight Connector 55"/>
          <p:cNvCxnSpPr>
            <a:cxnSpLocks/>
          </p:cNvCxnSpPr>
          <p:nvPr/>
        </p:nvCxnSpPr>
        <p:spPr>
          <a:xfrm flipH="1">
            <a:off x="4426489" y="-529823"/>
            <a:ext cx="1891610" cy="51287"/>
          </a:xfrm>
          <a:prstGeom prst="line">
            <a:avLst/>
          </a:prstGeom>
          <a:ln w="25400"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TextBox 116"/>
          <p:cNvSpPr txBox="1"/>
          <p:nvPr/>
        </p:nvSpPr>
        <p:spPr>
          <a:xfrm>
            <a:off x="2092456" y="323139"/>
            <a:ext cx="81432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B0F0"/>
                </a:solidFill>
              </a:rPr>
              <a:t>Updating Device twin reported/ properties </a:t>
            </a:r>
          </a:p>
        </p:txBody>
      </p:sp>
      <p:sp>
        <p:nvSpPr>
          <p:cNvPr id="113" name="TextBox 112"/>
          <p:cNvSpPr txBox="1"/>
          <p:nvPr/>
        </p:nvSpPr>
        <p:spPr>
          <a:xfrm>
            <a:off x="9437145" y="4978737"/>
            <a:ext cx="46730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98" name="Flowchart: Alternate Process 97"/>
          <p:cNvSpPr/>
          <p:nvPr/>
        </p:nvSpPr>
        <p:spPr>
          <a:xfrm>
            <a:off x="8283807" y="3915668"/>
            <a:ext cx="808328" cy="1635039"/>
          </a:xfrm>
          <a:prstGeom prst="flowChartAlternateProcess">
            <a:avLst/>
          </a:prstGeom>
          <a:solidFill>
            <a:schemeClr val="bg1"/>
          </a:solidFill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/>
          <p:cNvCxnSpPr>
            <a:cxnSpLocks/>
          </p:cNvCxnSpPr>
          <p:nvPr/>
        </p:nvCxnSpPr>
        <p:spPr>
          <a:xfrm flipH="1">
            <a:off x="1725564" y="2800482"/>
            <a:ext cx="2666491" cy="2803"/>
          </a:xfrm>
          <a:prstGeom prst="line">
            <a:avLst/>
          </a:prstGeom>
          <a:ln w="25400"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cxnSpLocks/>
          </p:cNvCxnSpPr>
          <p:nvPr/>
        </p:nvCxnSpPr>
        <p:spPr>
          <a:xfrm flipH="1" flipV="1">
            <a:off x="7505934" y="4106590"/>
            <a:ext cx="769917" cy="7215"/>
          </a:xfrm>
          <a:prstGeom prst="line">
            <a:avLst/>
          </a:prstGeom>
          <a:ln w="25400"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cxnSpLocks/>
          </p:cNvCxnSpPr>
          <p:nvPr/>
        </p:nvCxnSpPr>
        <p:spPr>
          <a:xfrm flipH="1">
            <a:off x="6039260" y="5966550"/>
            <a:ext cx="1855249" cy="13878"/>
          </a:xfrm>
          <a:prstGeom prst="line">
            <a:avLst/>
          </a:prstGeom>
          <a:ln w="25400">
            <a:prstDash val="sysDash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cxnSpLocks/>
          </p:cNvCxnSpPr>
          <p:nvPr/>
        </p:nvCxnSpPr>
        <p:spPr>
          <a:xfrm flipV="1">
            <a:off x="1719188" y="5969107"/>
            <a:ext cx="2681637" cy="2024"/>
          </a:xfrm>
          <a:prstGeom prst="line">
            <a:avLst/>
          </a:prstGeom>
          <a:ln w="25400"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/>
          <p:cNvGrpSpPr/>
          <p:nvPr/>
        </p:nvGrpSpPr>
        <p:grpSpPr>
          <a:xfrm>
            <a:off x="6783304" y="2488229"/>
            <a:ext cx="754001" cy="670760"/>
            <a:chOff x="1779815" y="682919"/>
            <a:chExt cx="754001" cy="670760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79815" y="682919"/>
              <a:ext cx="656844" cy="670760"/>
            </a:xfrm>
            <a:prstGeom prst="rect">
              <a:avLst/>
            </a:prstGeom>
          </p:spPr>
        </p:pic>
        <p:sp>
          <p:nvSpPr>
            <p:cNvPr id="36" name="TextBox 35"/>
            <p:cNvSpPr txBox="1"/>
            <p:nvPr/>
          </p:nvSpPr>
          <p:spPr>
            <a:xfrm flipH="1">
              <a:off x="2383591" y="1068707"/>
              <a:ext cx="122464" cy="19675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37" name="TextBox 36"/>
            <p:cNvSpPr txBox="1"/>
            <p:nvPr/>
          </p:nvSpPr>
          <p:spPr>
            <a:xfrm rot="1406576" flipH="1">
              <a:off x="2381652" y="766883"/>
              <a:ext cx="152164" cy="19675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</p:grpSp>
      <p:cxnSp>
        <p:nvCxnSpPr>
          <p:cNvPr id="49" name="Straight Connector 48"/>
          <p:cNvCxnSpPr>
            <a:cxnSpLocks/>
          </p:cNvCxnSpPr>
          <p:nvPr/>
        </p:nvCxnSpPr>
        <p:spPr>
          <a:xfrm flipH="1" flipV="1">
            <a:off x="6034995" y="2820888"/>
            <a:ext cx="749755" cy="2721"/>
          </a:xfrm>
          <a:prstGeom prst="line">
            <a:avLst/>
          </a:prstGeom>
          <a:ln w="25400"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/>
          <p:cNvSpPr/>
          <p:nvPr/>
        </p:nvSpPr>
        <p:spPr>
          <a:xfrm>
            <a:off x="4408781" y="2484280"/>
            <a:ext cx="1603203" cy="3580955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7012" y="2569951"/>
            <a:ext cx="366818" cy="371730"/>
          </a:xfrm>
          <a:prstGeom prst="rect">
            <a:avLst/>
          </a:prstGeom>
        </p:spPr>
      </p:pic>
      <p:sp>
        <p:nvSpPr>
          <p:cNvPr id="66" name="Rectangle 65"/>
          <p:cNvSpPr/>
          <p:nvPr/>
        </p:nvSpPr>
        <p:spPr>
          <a:xfrm>
            <a:off x="5974804" y="5724590"/>
            <a:ext cx="1996343" cy="2558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latin typeface="az_ea_font"/>
              </a:rPr>
              <a:t>/messages/servicebound/feedback</a:t>
            </a:r>
            <a:endParaRPr lang="en-US" sz="1000" dirty="0"/>
          </a:p>
        </p:txBody>
      </p:sp>
      <p:sp>
        <p:nvSpPr>
          <p:cNvPr id="69" name="Rectangle 68"/>
          <p:cNvSpPr/>
          <p:nvPr/>
        </p:nvSpPr>
        <p:spPr>
          <a:xfrm>
            <a:off x="1946397" y="5724910"/>
            <a:ext cx="246413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/>
              <a:t>/devices/{deviceId}/messages/devicebound</a:t>
            </a:r>
          </a:p>
        </p:txBody>
      </p:sp>
      <p:pic>
        <p:nvPicPr>
          <p:cNvPr id="70" name="Picture 6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27668" y="3829828"/>
            <a:ext cx="589158" cy="582386"/>
          </a:xfrm>
          <a:prstGeom prst="rect">
            <a:avLst/>
          </a:prstGeom>
        </p:spPr>
      </p:pic>
      <p:cxnSp>
        <p:nvCxnSpPr>
          <p:cNvPr id="71" name="Straight Connector 70"/>
          <p:cNvCxnSpPr>
            <a:cxnSpLocks/>
          </p:cNvCxnSpPr>
          <p:nvPr/>
        </p:nvCxnSpPr>
        <p:spPr>
          <a:xfrm flipH="1" flipV="1">
            <a:off x="6039258" y="4121021"/>
            <a:ext cx="829378" cy="464"/>
          </a:xfrm>
          <a:prstGeom prst="line">
            <a:avLst/>
          </a:prstGeom>
          <a:ln w="25400"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>
            <a:cxnSpLocks/>
            <a:stCxn id="96" idx="1"/>
          </p:cNvCxnSpPr>
          <p:nvPr/>
        </p:nvCxnSpPr>
        <p:spPr>
          <a:xfrm flipH="1" flipV="1">
            <a:off x="7505937" y="2816843"/>
            <a:ext cx="743216" cy="7504"/>
          </a:xfrm>
          <a:prstGeom prst="line">
            <a:avLst/>
          </a:prstGeom>
          <a:ln w="25400"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 80"/>
          <p:cNvSpPr/>
          <p:nvPr/>
        </p:nvSpPr>
        <p:spPr>
          <a:xfrm>
            <a:off x="5965671" y="3888025"/>
            <a:ext cx="976552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latin typeface="az_ea_font"/>
              </a:rPr>
              <a:t>CustomEndpoint</a:t>
            </a:r>
            <a:endParaRPr lang="en-US" sz="900" dirty="0"/>
          </a:p>
        </p:txBody>
      </p:sp>
      <p:sp>
        <p:nvSpPr>
          <p:cNvPr id="82" name="Rectangle 81"/>
          <p:cNvSpPr/>
          <p:nvPr/>
        </p:nvSpPr>
        <p:spPr>
          <a:xfrm>
            <a:off x="6469647" y="3577349"/>
            <a:ext cx="1522262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b="1" dirty="0">
                <a:latin typeface="az_ea_font"/>
              </a:rPr>
              <a:t>Custom Service Bus Queue</a:t>
            </a:r>
            <a:endParaRPr lang="en-US" sz="900" b="1" dirty="0"/>
          </a:p>
        </p:txBody>
      </p:sp>
      <p:sp>
        <p:nvSpPr>
          <p:cNvPr id="83" name="Rectangle 82"/>
          <p:cNvSpPr/>
          <p:nvPr/>
        </p:nvSpPr>
        <p:spPr>
          <a:xfrm>
            <a:off x="6637634" y="2236295"/>
            <a:ext cx="103027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b="1" dirty="0">
                <a:latin typeface="az_ea_font"/>
              </a:rPr>
              <a:t>Stream Analytics</a:t>
            </a:r>
            <a:endParaRPr lang="en-US" sz="900" b="1" dirty="0"/>
          </a:p>
        </p:txBody>
      </p:sp>
      <p:sp>
        <p:nvSpPr>
          <p:cNvPr id="84" name="Rectangle 83"/>
          <p:cNvSpPr/>
          <p:nvPr/>
        </p:nvSpPr>
        <p:spPr>
          <a:xfrm>
            <a:off x="4732711" y="2523203"/>
            <a:ext cx="80838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az_ea_font"/>
              </a:rPr>
              <a:t>IoT Hub</a:t>
            </a:r>
            <a:endParaRPr lang="en-US" sz="1400" b="1" dirty="0">
              <a:solidFill>
                <a:srgbClr val="0070C0"/>
              </a:solidFill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8249153" y="3875673"/>
            <a:ext cx="86239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solidFill>
                  <a:srgbClr val="0070C0"/>
                </a:solidFill>
                <a:latin typeface="az_ea_font"/>
              </a:rPr>
              <a:t>Azure Function</a:t>
            </a:r>
            <a:endParaRPr lang="en-US" sz="1400" b="1" dirty="0">
              <a:solidFill>
                <a:srgbClr val="0070C0"/>
              </a:solidFill>
            </a:endParaRPr>
          </a:p>
        </p:txBody>
      </p:sp>
      <p:sp>
        <p:nvSpPr>
          <p:cNvPr id="87" name="Rectangle 86"/>
          <p:cNvSpPr/>
          <p:nvPr/>
        </p:nvSpPr>
        <p:spPr>
          <a:xfrm>
            <a:off x="6403813" y="1946977"/>
            <a:ext cx="174525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0070C0"/>
                </a:solidFill>
                <a:latin typeface="az_ea_font"/>
              </a:rPr>
              <a:t>Telemetry Path</a:t>
            </a:r>
            <a:endParaRPr lang="en-US" sz="1600" b="1" dirty="0">
              <a:solidFill>
                <a:srgbClr val="0070C0"/>
              </a:solidFill>
            </a:endParaRPr>
          </a:p>
        </p:txBody>
      </p:sp>
      <p:sp>
        <p:nvSpPr>
          <p:cNvPr id="88" name="Rectangle 87"/>
          <p:cNvSpPr/>
          <p:nvPr/>
        </p:nvSpPr>
        <p:spPr>
          <a:xfrm>
            <a:off x="6365246" y="3325948"/>
            <a:ext cx="208067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az_ea_font"/>
              </a:rPr>
              <a:t>Non-Telemetry Path</a:t>
            </a:r>
            <a:endParaRPr lang="en-US" sz="1400" b="1" dirty="0">
              <a:solidFill>
                <a:srgbClr val="0070C0"/>
              </a:solidFill>
            </a:endParaRPr>
          </a:p>
        </p:txBody>
      </p:sp>
      <p:sp>
        <p:nvSpPr>
          <p:cNvPr id="89" name="Rectangle 88"/>
          <p:cNvSpPr/>
          <p:nvPr/>
        </p:nvSpPr>
        <p:spPr>
          <a:xfrm>
            <a:off x="887473" y="2467127"/>
            <a:ext cx="816569" cy="3615265"/>
          </a:xfrm>
          <a:prstGeom prst="rect">
            <a:avLst/>
          </a:prstGeom>
          <a:solidFill>
            <a:schemeClr val="bg1"/>
          </a:solidFill>
          <a:ln w="317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2" name="Rectangle 91"/>
          <p:cNvSpPr/>
          <p:nvPr/>
        </p:nvSpPr>
        <p:spPr>
          <a:xfrm rot="16200000">
            <a:off x="462313" y="4033481"/>
            <a:ext cx="143425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  <a:latin typeface="az_ea_font"/>
              </a:rPr>
              <a:t>Device</a:t>
            </a:r>
            <a:r>
              <a:rPr lang="en-US" sz="1400" b="1" dirty="0">
                <a:solidFill>
                  <a:srgbClr val="00B050"/>
                </a:solidFill>
                <a:latin typeface="az_ea_font"/>
              </a:rPr>
              <a:t> (Thing)</a:t>
            </a:r>
            <a:endParaRPr lang="en-US" sz="1400" b="1" dirty="0">
              <a:solidFill>
                <a:srgbClr val="00B050"/>
              </a:solidFill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6008966" y="4102732"/>
            <a:ext cx="628668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/>
              <a:t>Rule ABC</a:t>
            </a:r>
          </a:p>
        </p:txBody>
      </p:sp>
      <p:sp>
        <p:nvSpPr>
          <p:cNvPr id="94" name="Rectangle 93"/>
          <p:cNvSpPr/>
          <p:nvPr/>
        </p:nvSpPr>
        <p:spPr>
          <a:xfrm>
            <a:off x="6089479" y="2808090"/>
            <a:ext cx="74921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/>
              <a:t>No-Rules</a:t>
            </a:r>
          </a:p>
          <a:p>
            <a:r>
              <a:rPr lang="en-US" sz="900" dirty="0"/>
              <a:t>No-Match</a:t>
            </a:r>
          </a:p>
        </p:txBody>
      </p:sp>
      <p:sp>
        <p:nvSpPr>
          <p:cNvPr id="95" name="Rectangle 94"/>
          <p:cNvSpPr/>
          <p:nvPr/>
        </p:nvSpPr>
        <p:spPr>
          <a:xfrm>
            <a:off x="5981371" y="2578220"/>
            <a:ext cx="976552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latin typeface="az_ea_font"/>
              </a:rPr>
              <a:t>DefaultEndpoint</a:t>
            </a:r>
            <a:endParaRPr lang="en-US" sz="900" dirty="0"/>
          </a:p>
        </p:txBody>
      </p:sp>
      <p:pic>
        <p:nvPicPr>
          <p:cNvPr id="96" name="Picture 9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49153" y="1959769"/>
            <a:ext cx="838727" cy="1729156"/>
          </a:xfrm>
          <a:prstGeom prst="rect">
            <a:avLst/>
          </a:prstGeom>
        </p:spPr>
      </p:pic>
      <p:sp>
        <p:nvSpPr>
          <p:cNvPr id="99" name="Rectangle 98"/>
          <p:cNvSpPr/>
          <p:nvPr/>
        </p:nvSpPr>
        <p:spPr>
          <a:xfrm rot="16200000">
            <a:off x="1143263" y="4151648"/>
            <a:ext cx="51500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i="1" dirty="0">
                <a:latin typeface="az_ea_font"/>
              </a:rPr>
              <a:t>MQTT</a:t>
            </a:r>
            <a:endParaRPr lang="en-US" sz="1000" i="1" dirty="0"/>
          </a:p>
        </p:txBody>
      </p:sp>
      <p:sp>
        <p:nvSpPr>
          <p:cNvPr id="50" name="Rectangle 49"/>
          <p:cNvSpPr/>
          <p:nvPr/>
        </p:nvSpPr>
        <p:spPr>
          <a:xfrm>
            <a:off x="1913970" y="2546216"/>
            <a:ext cx="2502001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latin typeface="az_ea_font"/>
              </a:rPr>
              <a:t>/devices/{deviceId}/messages/events/</a:t>
            </a:r>
            <a:r>
              <a:rPr lang="en-US" sz="900" b="1" i="1" dirty="0">
                <a:latin typeface="az_ea_font"/>
              </a:rPr>
              <a:t>{propBag}</a:t>
            </a:r>
            <a:endParaRPr lang="en-US" sz="900" b="1" i="1" dirty="0"/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98487" y="4676908"/>
            <a:ext cx="611127" cy="532804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90511" y="4038330"/>
            <a:ext cx="1126998" cy="1537152"/>
          </a:xfrm>
          <a:prstGeom prst="rect">
            <a:avLst/>
          </a:prstGeom>
        </p:spPr>
      </p:pic>
      <p:cxnSp>
        <p:nvCxnSpPr>
          <p:cNvPr id="12" name="Straight Connector 11"/>
          <p:cNvCxnSpPr>
            <a:cxnSpLocks/>
          </p:cNvCxnSpPr>
          <p:nvPr/>
        </p:nvCxnSpPr>
        <p:spPr>
          <a:xfrm>
            <a:off x="5827861" y="5000633"/>
            <a:ext cx="2434923" cy="8307"/>
          </a:xfrm>
          <a:prstGeom prst="line">
            <a:avLst/>
          </a:prstGeom>
          <a:ln w="25400"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>
            <a:cxnSpLocks/>
          </p:cNvCxnSpPr>
          <p:nvPr/>
        </p:nvCxnSpPr>
        <p:spPr>
          <a:xfrm flipH="1">
            <a:off x="1687037" y="5301708"/>
            <a:ext cx="3020064" cy="13998"/>
          </a:xfrm>
          <a:prstGeom prst="line">
            <a:avLst/>
          </a:prstGeom>
          <a:ln w="254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>
            <a:cxnSpLocks/>
          </p:cNvCxnSpPr>
          <p:nvPr/>
        </p:nvCxnSpPr>
        <p:spPr>
          <a:xfrm>
            <a:off x="1679669" y="5008940"/>
            <a:ext cx="3009888" cy="0"/>
          </a:xfrm>
          <a:prstGeom prst="line">
            <a:avLst/>
          </a:prstGeom>
          <a:ln w="25400"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 59"/>
          <p:cNvSpPr/>
          <p:nvPr/>
        </p:nvSpPr>
        <p:spPr>
          <a:xfrm>
            <a:off x="6240016" y="5036373"/>
            <a:ext cx="101662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/>
              <a:t>Read properties</a:t>
            </a:r>
          </a:p>
        </p:txBody>
      </p:sp>
      <p:sp>
        <p:nvSpPr>
          <p:cNvPr id="61" name="Rectangle 60"/>
          <p:cNvSpPr/>
          <p:nvPr/>
        </p:nvSpPr>
        <p:spPr>
          <a:xfrm>
            <a:off x="3019197" y="5009808"/>
            <a:ext cx="141096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/>
              <a:t>Read/Write properties</a:t>
            </a:r>
          </a:p>
        </p:txBody>
      </p:sp>
      <p:cxnSp>
        <p:nvCxnSpPr>
          <p:cNvPr id="62" name="Straight Connector 61"/>
          <p:cNvCxnSpPr>
            <a:cxnSpLocks/>
          </p:cNvCxnSpPr>
          <p:nvPr/>
        </p:nvCxnSpPr>
        <p:spPr>
          <a:xfrm flipH="1" flipV="1">
            <a:off x="5808341" y="5302592"/>
            <a:ext cx="2467510" cy="2789"/>
          </a:xfrm>
          <a:prstGeom prst="line">
            <a:avLst/>
          </a:prstGeom>
          <a:ln w="25400"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67"/>
          <p:cNvSpPr/>
          <p:nvPr/>
        </p:nvSpPr>
        <p:spPr>
          <a:xfrm>
            <a:off x="2419881" y="4734523"/>
            <a:ext cx="203132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/>
              <a:t>Read, receive change notifications</a:t>
            </a:r>
          </a:p>
        </p:txBody>
      </p:sp>
      <p:grpSp>
        <p:nvGrpSpPr>
          <p:cNvPr id="72" name="Group 71"/>
          <p:cNvGrpSpPr/>
          <p:nvPr/>
        </p:nvGrpSpPr>
        <p:grpSpPr>
          <a:xfrm>
            <a:off x="1783831" y="5043184"/>
            <a:ext cx="210355" cy="230832"/>
            <a:chOff x="3185375" y="1859626"/>
            <a:chExt cx="210355" cy="230832"/>
          </a:xfrm>
        </p:grpSpPr>
        <p:sp>
          <p:nvSpPr>
            <p:cNvPr id="74" name="Oval 73"/>
            <p:cNvSpPr/>
            <p:nvPr/>
          </p:nvSpPr>
          <p:spPr>
            <a:xfrm>
              <a:off x="3219718" y="1888902"/>
              <a:ext cx="176012" cy="18030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3185375" y="1859626"/>
              <a:ext cx="210354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1</a:t>
              </a:r>
            </a:p>
          </p:txBody>
        </p:sp>
      </p:grpSp>
      <p:grpSp>
        <p:nvGrpSpPr>
          <p:cNvPr id="76" name="Group 75"/>
          <p:cNvGrpSpPr/>
          <p:nvPr/>
        </p:nvGrpSpPr>
        <p:grpSpPr>
          <a:xfrm>
            <a:off x="1719188" y="2509086"/>
            <a:ext cx="210355" cy="230832"/>
            <a:chOff x="3185375" y="1859626"/>
            <a:chExt cx="210355" cy="230832"/>
          </a:xfrm>
        </p:grpSpPr>
        <p:sp>
          <p:nvSpPr>
            <p:cNvPr id="77" name="Oval 76"/>
            <p:cNvSpPr/>
            <p:nvPr/>
          </p:nvSpPr>
          <p:spPr>
            <a:xfrm>
              <a:off x="3219718" y="1888902"/>
              <a:ext cx="176012" cy="18030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3185375" y="1859626"/>
              <a:ext cx="210354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2</a:t>
              </a:r>
            </a:p>
          </p:txBody>
        </p:sp>
      </p:grpSp>
      <p:grpSp>
        <p:nvGrpSpPr>
          <p:cNvPr id="79" name="Group 78"/>
          <p:cNvGrpSpPr/>
          <p:nvPr/>
        </p:nvGrpSpPr>
        <p:grpSpPr>
          <a:xfrm>
            <a:off x="7950948" y="3828750"/>
            <a:ext cx="210355" cy="230832"/>
            <a:chOff x="3185375" y="1859626"/>
            <a:chExt cx="210355" cy="230832"/>
          </a:xfrm>
        </p:grpSpPr>
        <p:sp>
          <p:nvSpPr>
            <p:cNvPr id="80" name="Oval 79"/>
            <p:cNvSpPr/>
            <p:nvPr/>
          </p:nvSpPr>
          <p:spPr>
            <a:xfrm>
              <a:off x="3219718" y="1888902"/>
              <a:ext cx="176012" cy="18030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3185375" y="1859626"/>
              <a:ext cx="210354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3</a:t>
              </a:r>
            </a:p>
          </p:txBody>
        </p:sp>
      </p:grpSp>
      <p:grpSp>
        <p:nvGrpSpPr>
          <p:cNvPr id="90" name="Group 89"/>
          <p:cNvGrpSpPr/>
          <p:nvPr/>
        </p:nvGrpSpPr>
        <p:grpSpPr>
          <a:xfrm>
            <a:off x="7972170" y="4722793"/>
            <a:ext cx="210355" cy="230832"/>
            <a:chOff x="3185375" y="1859626"/>
            <a:chExt cx="210355" cy="230832"/>
          </a:xfrm>
        </p:grpSpPr>
        <p:sp>
          <p:nvSpPr>
            <p:cNvPr id="91" name="Oval 90"/>
            <p:cNvSpPr/>
            <p:nvPr/>
          </p:nvSpPr>
          <p:spPr>
            <a:xfrm>
              <a:off x="3219718" y="1888902"/>
              <a:ext cx="176012" cy="18030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3185375" y="1859626"/>
              <a:ext cx="210354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5</a:t>
              </a:r>
            </a:p>
          </p:txBody>
        </p:sp>
      </p:grpSp>
      <p:grpSp>
        <p:nvGrpSpPr>
          <p:cNvPr id="104" name="Group 103"/>
          <p:cNvGrpSpPr/>
          <p:nvPr/>
        </p:nvGrpSpPr>
        <p:grpSpPr>
          <a:xfrm>
            <a:off x="7971147" y="5062058"/>
            <a:ext cx="210355" cy="230832"/>
            <a:chOff x="3185375" y="1859626"/>
            <a:chExt cx="210355" cy="230832"/>
          </a:xfrm>
        </p:grpSpPr>
        <p:sp>
          <p:nvSpPr>
            <p:cNvPr id="105" name="Oval 104"/>
            <p:cNvSpPr/>
            <p:nvPr/>
          </p:nvSpPr>
          <p:spPr>
            <a:xfrm>
              <a:off x="3219718" y="1888902"/>
              <a:ext cx="176012" cy="18030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106" name="TextBox 105"/>
            <p:cNvSpPr txBox="1"/>
            <p:nvPr/>
          </p:nvSpPr>
          <p:spPr>
            <a:xfrm>
              <a:off x="3185375" y="1859626"/>
              <a:ext cx="210354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4</a:t>
              </a:r>
            </a:p>
          </p:txBody>
        </p:sp>
      </p:grpSp>
      <p:grpSp>
        <p:nvGrpSpPr>
          <p:cNvPr id="107" name="Group 106"/>
          <p:cNvGrpSpPr/>
          <p:nvPr/>
        </p:nvGrpSpPr>
        <p:grpSpPr>
          <a:xfrm>
            <a:off x="1784419" y="4687165"/>
            <a:ext cx="210355" cy="230832"/>
            <a:chOff x="3185375" y="1859626"/>
            <a:chExt cx="210355" cy="230832"/>
          </a:xfrm>
        </p:grpSpPr>
        <p:sp>
          <p:nvSpPr>
            <p:cNvPr id="108" name="Oval 107"/>
            <p:cNvSpPr/>
            <p:nvPr/>
          </p:nvSpPr>
          <p:spPr>
            <a:xfrm>
              <a:off x="3219718" y="1888902"/>
              <a:ext cx="176012" cy="18030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3185375" y="1859626"/>
              <a:ext cx="210354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6</a:t>
              </a:r>
            </a:p>
          </p:txBody>
        </p:sp>
      </p:grpSp>
      <p:cxnSp>
        <p:nvCxnSpPr>
          <p:cNvPr id="110" name="Straight Connector 109"/>
          <p:cNvCxnSpPr>
            <a:cxnSpLocks/>
          </p:cNvCxnSpPr>
          <p:nvPr/>
        </p:nvCxnSpPr>
        <p:spPr>
          <a:xfrm flipH="1" flipV="1">
            <a:off x="4426355" y="2808090"/>
            <a:ext cx="1549208" cy="1298501"/>
          </a:xfrm>
          <a:prstGeom prst="line">
            <a:avLst/>
          </a:prstGeom>
          <a:ln w="12700">
            <a:solidFill>
              <a:schemeClr val="accent1"/>
            </a:solidFill>
            <a:prstDash val="sysDash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Rectangle 110"/>
          <p:cNvSpPr/>
          <p:nvPr/>
        </p:nvSpPr>
        <p:spPr>
          <a:xfrm>
            <a:off x="6164076" y="4738698"/>
            <a:ext cx="141096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/>
              <a:t>Read/Write properties</a:t>
            </a:r>
          </a:p>
        </p:txBody>
      </p:sp>
      <p:cxnSp>
        <p:nvCxnSpPr>
          <p:cNvPr id="112" name="Straight Connector 111"/>
          <p:cNvCxnSpPr>
            <a:cxnSpLocks/>
          </p:cNvCxnSpPr>
          <p:nvPr/>
        </p:nvCxnSpPr>
        <p:spPr>
          <a:xfrm flipV="1">
            <a:off x="6020938" y="5712099"/>
            <a:ext cx="1873571" cy="4818"/>
          </a:xfrm>
          <a:prstGeom prst="line">
            <a:avLst/>
          </a:prstGeom>
          <a:ln w="25400"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Rectangle 114"/>
          <p:cNvSpPr/>
          <p:nvPr/>
        </p:nvSpPr>
        <p:spPr>
          <a:xfrm>
            <a:off x="5981374" y="5462466"/>
            <a:ext cx="159518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/messages/devicebound</a:t>
            </a:r>
          </a:p>
          <a:p>
            <a:endParaRPr lang="en-US" sz="1000" dirty="0"/>
          </a:p>
        </p:txBody>
      </p:sp>
      <p:sp>
        <p:nvSpPr>
          <p:cNvPr id="118" name="Rectangle 117"/>
          <p:cNvSpPr/>
          <p:nvPr/>
        </p:nvSpPr>
        <p:spPr>
          <a:xfrm>
            <a:off x="7877545" y="5723525"/>
            <a:ext cx="99179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b="1" dirty="0">
                <a:solidFill>
                  <a:srgbClr val="00B0F0"/>
                </a:solidFill>
              </a:rPr>
              <a:t>C2D Messaging</a:t>
            </a:r>
          </a:p>
        </p:txBody>
      </p:sp>
      <p:pic>
        <p:nvPicPr>
          <p:cNvPr id="100" name="Picture 9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0990" y="-713682"/>
            <a:ext cx="589158" cy="582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5186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934" y="2525523"/>
            <a:ext cx="10619163" cy="193899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000" b="1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Power BI</a:t>
            </a:r>
          </a:p>
          <a:p>
            <a:pPr algn="ctr"/>
            <a:r>
              <a:rPr lang="en-US" sz="4000" b="1" dirty="0">
                <a:ln w="0"/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Visualizing Telemetry Data</a:t>
            </a:r>
            <a:endParaRPr lang="en-US" sz="4000" b="1" cap="none" spc="0" dirty="0">
              <a:ln w="0"/>
              <a:solidFill>
                <a:schemeClr val="accent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6550968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563" y="349955"/>
            <a:ext cx="8675943" cy="62992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9194519" y="358641"/>
            <a:ext cx="292001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B0F0"/>
                </a:solidFill>
              </a:rPr>
              <a:t>PowerBI Designer</a:t>
            </a:r>
          </a:p>
        </p:txBody>
      </p:sp>
    </p:spTree>
    <p:extLst>
      <p:ext uri="{BB962C8B-B14F-4D97-AF65-F5344CB8AC3E}">
        <p14:creationId xmlns:p14="http://schemas.microsoft.com/office/powerpoint/2010/main" val="202150175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019822" y="386864"/>
            <a:ext cx="26528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B0F0"/>
                </a:solidFill>
              </a:rPr>
              <a:t>Live Dashboard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656" y="282675"/>
            <a:ext cx="8351611" cy="6417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13850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6451" y="-683383"/>
            <a:ext cx="574690" cy="582386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778" y="-867384"/>
            <a:ext cx="642977" cy="670760"/>
          </a:xfrm>
          <a:prstGeom prst="rect">
            <a:avLst/>
          </a:prstGeom>
        </p:spPr>
      </p:pic>
      <p:cxnSp>
        <p:nvCxnSpPr>
          <p:cNvPr id="56" name="Straight Connector 55"/>
          <p:cNvCxnSpPr>
            <a:cxnSpLocks/>
          </p:cNvCxnSpPr>
          <p:nvPr/>
        </p:nvCxnSpPr>
        <p:spPr>
          <a:xfrm flipH="1">
            <a:off x="4426489" y="-529823"/>
            <a:ext cx="1891610" cy="51287"/>
          </a:xfrm>
          <a:prstGeom prst="line">
            <a:avLst/>
          </a:prstGeom>
          <a:ln w="25400"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TextBox 116"/>
          <p:cNvSpPr txBox="1"/>
          <p:nvPr/>
        </p:nvSpPr>
        <p:spPr>
          <a:xfrm>
            <a:off x="1566539" y="338075"/>
            <a:ext cx="92305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B0F0"/>
                </a:solidFill>
              </a:rPr>
              <a:t>Example of the Device-To-Device Communications</a:t>
            </a:r>
          </a:p>
        </p:txBody>
      </p:sp>
      <p:sp>
        <p:nvSpPr>
          <p:cNvPr id="98" name="Flowchart: Alternate Process 97"/>
          <p:cNvSpPr/>
          <p:nvPr/>
        </p:nvSpPr>
        <p:spPr>
          <a:xfrm>
            <a:off x="8305295" y="3876097"/>
            <a:ext cx="808328" cy="1090713"/>
          </a:xfrm>
          <a:prstGeom prst="flowChartAlternateProcess">
            <a:avLst/>
          </a:prstGeom>
          <a:solidFill>
            <a:schemeClr val="bg1"/>
          </a:solidFill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/>
          <p:cNvCxnSpPr>
            <a:cxnSpLocks/>
          </p:cNvCxnSpPr>
          <p:nvPr/>
        </p:nvCxnSpPr>
        <p:spPr>
          <a:xfrm flipH="1">
            <a:off x="2742577" y="2789511"/>
            <a:ext cx="2465719" cy="3149"/>
          </a:xfrm>
          <a:prstGeom prst="line">
            <a:avLst/>
          </a:prstGeom>
          <a:ln w="25400">
            <a:solidFill>
              <a:srgbClr val="FF0000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cxnSpLocks/>
          </p:cNvCxnSpPr>
          <p:nvPr/>
        </p:nvCxnSpPr>
        <p:spPr>
          <a:xfrm flipH="1" flipV="1">
            <a:off x="7525812" y="4094663"/>
            <a:ext cx="769917" cy="7215"/>
          </a:xfrm>
          <a:prstGeom prst="line">
            <a:avLst/>
          </a:prstGeom>
          <a:ln w="25400">
            <a:solidFill>
              <a:srgbClr val="FFC000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cxnSpLocks/>
          </p:cNvCxnSpPr>
          <p:nvPr/>
        </p:nvCxnSpPr>
        <p:spPr>
          <a:xfrm>
            <a:off x="6053271" y="4743682"/>
            <a:ext cx="2242458" cy="8307"/>
          </a:xfrm>
          <a:prstGeom prst="line">
            <a:avLst/>
          </a:prstGeom>
          <a:ln w="25400">
            <a:solidFill>
              <a:srgbClr val="FFC000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cxnSpLocks/>
          </p:cNvCxnSpPr>
          <p:nvPr/>
        </p:nvCxnSpPr>
        <p:spPr>
          <a:xfrm flipH="1" flipV="1">
            <a:off x="6066950" y="5344649"/>
            <a:ext cx="2246157" cy="9204"/>
          </a:xfrm>
          <a:prstGeom prst="line">
            <a:avLst/>
          </a:prstGeom>
          <a:ln w="25400">
            <a:prstDash val="sysDash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cxnSpLocks/>
          </p:cNvCxnSpPr>
          <p:nvPr/>
        </p:nvCxnSpPr>
        <p:spPr>
          <a:xfrm>
            <a:off x="2705291" y="5027322"/>
            <a:ext cx="2690412" cy="13301"/>
          </a:xfrm>
          <a:prstGeom prst="line">
            <a:avLst/>
          </a:prstGeom>
          <a:ln w="25400">
            <a:solidFill>
              <a:srgbClr val="FF0000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/>
          <p:cNvGrpSpPr/>
          <p:nvPr/>
        </p:nvGrpSpPr>
        <p:grpSpPr>
          <a:xfrm>
            <a:off x="6803182" y="2476302"/>
            <a:ext cx="754001" cy="670760"/>
            <a:chOff x="1779815" y="682919"/>
            <a:chExt cx="754001" cy="670760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79815" y="682919"/>
              <a:ext cx="656844" cy="670760"/>
            </a:xfrm>
            <a:prstGeom prst="rect">
              <a:avLst/>
            </a:prstGeom>
          </p:spPr>
        </p:pic>
        <p:sp>
          <p:nvSpPr>
            <p:cNvPr id="36" name="TextBox 35"/>
            <p:cNvSpPr txBox="1"/>
            <p:nvPr/>
          </p:nvSpPr>
          <p:spPr>
            <a:xfrm flipH="1">
              <a:off x="2383591" y="1068707"/>
              <a:ext cx="122464" cy="19675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37" name="TextBox 36"/>
            <p:cNvSpPr txBox="1"/>
            <p:nvPr/>
          </p:nvSpPr>
          <p:spPr>
            <a:xfrm rot="1406576" flipH="1">
              <a:off x="2381652" y="766883"/>
              <a:ext cx="152164" cy="19675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</p:grpSp>
      <p:cxnSp>
        <p:nvCxnSpPr>
          <p:cNvPr id="49" name="Straight Connector 48"/>
          <p:cNvCxnSpPr>
            <a:cxnSpLocks/>
          </p:cNvCxnSpPr>
          <p:nvPr/>
        </p:nvCxnSpPr>
        <p:spPr>
          <a:xfrm flipH="1" flipV="1">
            <a:off x="6054873" y="2808961"/>
            <a:ext cx="749755" cy="2721"/>
          </a:xfrm>
          <a:prstGeom prst="line">
            <a:avLst/>
          </a:prstGeom>
          <a:ln w="25400"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/>
          <p:cNvSpPr/>
          <p:nvPr/>
        </p:nvSpPr>
        <p:spPr>
          <a:xfrm>
            <a:off x="5233001" y="2487346"/>
            <a:ext cx="816569" cy="3052158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2758" y="5091687"/>
            <a:ext cx="358032" cy="362827"/>
          </a:xfrm>
          <a:prstGeom prst="rect">
            <a:avLst/>
          </a:prstGeom>
        </p:spPr>
      </p:pic>
      <p:sp>
        <p:nvSpPr>
          <p:cNvPr id="66" name="Rectangle 65"/>
          <p:cNvSpPr/>
          <p:nvPr/>
        </p:nvSpPr>
        <p:spPr>
          <a:xfrm>
            <a:off x="6057817" y="5088362"/>
            <a:ext cx="201048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latin typeface="az_ea_font"/>
              </a:rPr>
              <a:t>/messages/servicebound/feedback</a:t>
            </a:r>
            <a:endParaRPr lang="en-US" sz="1000" dirty="0"/>
          </a:p>
        </p:txBody>
      </p:sp>
      <p:sp>
        <p:nvSpPr>
          <p:cNvPr id="67" name="Rectangle 66"/>
          <p:cNvSpPr/>
          <p:nvPr/>
        </p:nvSpPr>
        <p:spPr>
          <a:xfrm>
            <a:off x="6048273" y="4487992"/>
            <a:ext cx="159518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/messages/devicebound</a:t>
            </a:r>
          </a:p>
          <a:p>
            <a:endParaRPr lang="en-US" sz="1000" dirty="0"/>
          </a:p>
        </p:txBody>
      </p:sp>
      <p:sp>
        <p:nvSpPr>
          <p:cNvPr id="69" name="Rectangle 68"/>
          <p:cNvSpPr/>
          <p:nvPr/>
        </p:nvSpPr>
        <p:spPr>
          <a:xfrm>
            <a:off x="1783934" y="3618517"/>
            <a:ext cx="71227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rgbClr val="0070C0"/>
                </a:solidFill>
              </a:rPr>
              <a:t>Device1</a:t>
            </a:r>
          </a:p>
        </p:txBody>
      </p:sp>
      <p:pic>
        <p:nvPicPr>
          <p:cNvPr id="70" name="Picture 6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7546" y="3817901"/>
            <a:ext cx="589158" cy="582386"/>
          </a:xfrm>
          <a:prstGeom prst="rect">
            <a:avLst/>
          </a:prstGeom>
        </p:spPr>
      </p:pic>
      <p:cxnSp>
        <p:nvCxnSpPr>
          <p:cNvPr id="71" name="Straight Connector 70"/>
          <p:cNvCxnSpPr>
            <a:cxnSpLocks/>
          </p:cNvCxnSpPr>
          <p:nvPr/>
        </p:nvCxnSpPr>
        <p:spPr>
          <a:xfrm flipH="1" flipV="1">
            <a:off x="6059136" y="4109094"/>
            <a:ext cx="829378" cy="464"/>
          </a:xfrm>
          <a:prstGeom prst="line">
            <a:avLst/>
          </a:prstGeom>
          <a:ln w="25400">
            <a:solidFill>
              <a:srgbClr val="FFC000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>
            <a:cxnSpLocks/>
            <a:stCxn id="96" idx="1"/>
          </p:cNvCxnSpPr>
          <p:nvPr/>
        </p:nvCxnSpPr>
        <p:spPr>
          <a:xfrm flipH="1" flipV="1">
            <a:off x="7525815" y="2804916"/>
            <a:ext cx="743216" cy="7504"/>
          </a:xfrm>
          <a:prstGeom prst="line">
            <a:avLst/>
          </a:prstGeom>
          <a:ln w="25400"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 80"/>
          <p:cNvSpPr/>
          <p:nvPr/>
        </p:nvSpPr>
        <p:spPr>
          <a:xfrm>
            <a:off x="6001249" y="3876098"/>
            <a:ext cx="960852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latin typeface="az_ea_font"/>
              </a:rPr>
              <a:t>CustomEndpoint</a:t>
            </a:r>
            <a:endParaRPr lang="en-US" sz="900" dirty="0"/>
          </a:p>
        </p:txBody>
      </p:sp>
      <p:sp>
        <p:nvSpPr>
          <p:cNvPr id="82" name="Rectangle 81"/>
          <p:cNvSpPr/>
          <p:nvPr/>
        </p:nvSpPr>
        <p:spPr>
          <a:xfrm>
            <a:off x="6489525" y="3565422"/>
            <a:ext cx="1522262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b="1" dirty="0">
                <a:latin typeface="az_ea_font"/>
              </a:rPr>
              <a:t>Custom Service Bus Queue</a:t>
            </a:r>
            <a:endParaRPr lang="en-US" sz="900" b="1" dirty="0"/>
          </a:p>
        </p:txBody>
      </p:sp>
      <p:sp>
        <p:nvSpPr>
          <p:cNvPr id="83" name="Rectangle 82"/>
          <p:cNvSpPr/>
          <p:nvPr/>
        </p:nvSpPr>
        <p:spPr>
          <a:xfrm>
            <a:off x="6657512" y="2224368"/>
            <a:ext cx="103027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b="1" dirty="0">
                <a:latin typeface="az_ea_font"/>
              </a:rPr>
              <a:t>Stream Analytics</a:t>
            </a:r>
            <a:endParaRPr lang="en-US" sz="900" b="1" dirty="0"/>
          </a:p>
        </p:txBody>
      </p:sp>
      <p:sp>
        <p:nvSpPr>
          <p:cNvPr id="84" name="Rectangle 83"/>
          <p:cNvSpPr/>
          <p:nvPr/>
        </p:nvSpPr>
        <p:spPr>
          <a:xfrm>
            <a:off x="5241185" y="2565161"/>
            <a:ext cx="80838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az_ea_font"/>
              </a:rPr>
              <a:t>IoT Hub</a:t>
            </a:r>
            <a:endParaRPr lang="en-US" sz="1400" b="1" dirty="0">
              <a:solidFill>
                <a:srgbClr val="0070C0"/>
              </a:solidFill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8269031" y="3863746"/>
            <a:ext cx="86239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solidFill>
                  <a:srgbClr val="0070C0"/>
                </a:solidFill>
                <a:latin typeface="az_ea_font"/>
              </a:rPr>
              <a:t>Azure Function</a:t>
            </a:r>
            <a:endParaRPr lang="en-US" sz="1400" b="1" dirty="0">
              <a:solidFill>
                <a:srgbClr val="0070C0"/>
              </a:solidFill>
            </a:endParaRPr>
          </a:p>
        </p:txBody>
      </p:sp>
      <p:sp>
        <p:nvSpPr>
          <p:cNvPr id="87" name="Rectangle 86"/>
          <p:cNvSpPr/>
          <p:nvPr/>
        </p:nvSpPr>
        <p:spPr>
          <a:xfrm>
            <a:off x="6423691" y="1935050"/>
            <a:ext cx="174525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0070C0"/>
                </a:solidFill>
                <a:latin typeface="az_ea_font"/>
              </a:rPr>
              <a:t>Telemetry Path</a:t>
            </a:r>
            <a:endParaRPr lang="en-US" sz="1600" b="1" dirty="0">
              <a:solidFill>
                <a:srgbClr val="0070C0"/>
              </a:solidFill>
            </a:endParaRPr>
          </a:p>
        </p:txBody>
      </p:sp>
      <p:sp>
        <p:nvSpPr>
          <p:cNvPr id="88" name="Rectangle 87"/>
          <p:cNvSpPr/>
          <p:nvPr/>
        </p:nvSpPr>
        <p:spPr>
          <a:xfrm>
            <a:off x="6385124" y="3314021"/>
            <a:ext cx="208067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az_ea_font"/>
              </a:rPr>
              <a:t>Non-Telemetry Path</a:t>
            </a:r>
            <a:endParaRPr lang="en-US" sz="1400" b="1" dirty="0">
              <a:solidFill>
                <a:srgbClr val="0070C0"/>
              </a:solidFill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6028844" y="4090805"/>
            <a:ext cx="628668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/>
              <a:t>Rule </a:t>
            </a:r>
            <a:r>
              <a:rPr lang="en-US" sz="900" b="1" dirty="0"/>
              <a:t>ABC</a:t>
            </a:r>
          </a:p>
        </p:txBody>
      </p:sp>
      <p:sp>
        <p:nvSpPr>
          <p:cNvPr id="94" name="Rectangle 93"/>
          <p:cNvSpPr/>
          <p:nvPr/>
        </p:nvSpPr>
        <p:spPr>
          <a:xfrm>
            <a:off x="6109357" y="2796163"/>
            <a:ext cx="74921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/>
              <a:t>No-Rules</a:t>
            </a:r>
          </a:p>
          <a:p>
            <a:r>
              <a:rPr lang="en-US" sz="900" dirty="0"/>
              <a:t>No-Match</a:t>
            </a:r>
          </a:p>
        </p:txBody>
      </p:sp>
      <p:sp>
        <p:nvSpPr>
          <p:cNvPr id="95" name="Rectangle 94"/>
          <p:cNvSpPr/>
          <p:nvPr/>
        </p:nvSpPr>
        <p:spPr>
          <a:xfrm>
            <a:off x="6001249" y="2566293"/>
            <a:ext cx="976552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latin typeface="az_ea_font"/>
              </a:rPr>
              <a:t>DefaultEndpoint</a:t>
            </a:r>
            <a:endParaRPr lang="en-US" sz="900" dirty="0"/>
          </a:p>
        </p:txBody>
      </p:sp>
      <p:pic>
        <p:nvPicPr>
          <p:cNvPr id="96" name="Picture 9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69031" y="1947842"/>
            <a:ext cx="838727" cy="1729156"/>
          </a:xfrm>
          <a:prstGeom prst="rect">
            <a:avLst/>
          </a:prstGeom>
        </p:spPr>
      </p:pic>
      <p:sp>
        <p:nvSpPr>
          <p:cNvPr id="99" name="Rectangle 98"/>
          <p:cNvSpPr/>
          <p:nvPr/>
        </p:nvSpPr>
        <p:spPr>
          <a:xfrm>
            <a:off x="309433" y="4261940"/>
            <a:ext cx="125710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i="1" dirty="0">
                <a:latin typeface="az_ea_font"/>
              </a:rPr>
              <a:t>MQTT, AMQP, HTTP</a:t>
            </a:r>
            <a:endParaRPr lang="en-US" sz="1000" i="1" dirty="0"/>
          </a:p>
        </p:txBody>
      </p:sp>
      <p:sp>
        <p:nvSpPr>
          <p:cNvPr id="113" name="TextBox 112"/>
          <p:cNvSpPr txBox="1"/>
          <p:nvPr/>
        </p:nvSpPr>
        <p:spPr>
          <a:xfrm>
            <a:off x="9457023" y="4966810"/>
            <a:ext cx="46730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32411" y="4333241"/>
            <a:ext cx="611127" cy="532804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9065" y="4498641"/>
            <a:ext cx="2338832" cy="1306320"/>
          </a:xfrm>
          <a:prstGeom prst="rect">
            <a:avLst/>
          </a:prstGeom>
        </p:spPr>
      </p:pic>
      <p:cxnSp>
        <p:nvCxnSpPr>
          <p:cNvPr id="47" name="Straight Connector 46"/>
          <p:cNvCxnSpPr>
            <a:cxnSpLocks/>
          </p:cNvCxnSpPr>
          <p:nvPr/>
        </p:nvCxnSpPr>
        <p:spPr>
          <a:xfrm>
            <a:off x="2720393" y="3101422"/>
            <a:ext cx="2507305" cy="1571"/>
          </a:xfrm>
          <a:prstGeom prst="line">
            <a:avLst/>
          </a:prstGeom>
          <a:ln w="25400"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409887" y="5791589"/>
            <a:ext cx="233269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Raspberry Pi3 + Windows IoT Core</a:t>
            </a:r>
          </a:p>
        </p:txBody>
      </p:sp>
      <p:pic>
        <p:nvPicPr>
          <p:cNvPr id="51" name="Picture 5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9775" y="4572310"/>
            <a:ext cx="590053" cy="263736"/>
          </a:xfrm>
          <a:prstGeom prst="rect">
            <a:avLst/>
          </a:prstGeom>
        </p:spPr>
      </p:pic>
      <p:cxnSp>
        <p:nvCxnSpPr>
          <p:cNvPr id="59" name="Straight Connector 58"/>
          <p:cNvCxnSpPr>
            <a:cxnSpLocks/>
          </p:cNvCxnSpPr>
          <p:nvPr/>
        </p:nvCxnSpPr>
        <p:spPr>
          <a:xfrm flipH="1">
            <a:off x="2755533" y="5353853"/>
            <a:ext cx="2464136" cy="0"/>
          </a:xfrm>
          <a:prstGeom prst="line">
            <a:avLst/>
          </a:prstGeom>
          <a:ln w="25400"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67"/>
          <p:cNvSpPr/>
          <p:nvPr/>
        </p:nvSpPr>
        <p:spPr>
          <a:xfrm>
            <a:off x="3062705" y="5115454"/>
            <a:ext cx="2502001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>
                <a:latin typeface="az_ea_font"/>
              </a:rPr>
              <a:t>/devices/Device2/messages/events/</a:t>
            </a:r>
            <a:r>
              <a:rPr lang="en-US" sz="800" b="1" i="1" dirty="0">
                <a:latin typeface="az_ea_font"/>
              </a:rPr>
              <a:t>{propBag}</a:t>
            </a:r>
            <a:endParaRPr lang="en-US" sz="800" b="1" i="1" dirty="0"/>
          </a:p>
        </p:txBody>
      </p:sp>
      <p:sp>
        <p:nvSpPr>
          <p:cNvPr id="72" name="Rectangle 71"/>
          <p:cNvSpPr/>
          <p:nvPr/>
        </p:nvSpPr>
        <p:spPr>
          <a:xfrm>
            <a:off x="3070772" y="2860601"/>
            <a:ext cx="1931939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/devices/Device1/messages/devicebound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1330024" y="2146907"/>
            <a:ext cx="1596987" cy="1596987"/>
            <a:chOff x="1446295" y="4270412"/>
            <a:chExt cx="1596987" cy="1596987"/>
          </a:xfrm>
        </p:grpSpPr>
        <p:grpSp>
          <p:nvGrpSpPr>
            <p:cNvPr id="9" name="Group 8"/>
            <p:cNvGrpSpPr/>
            <p:nvPr/>
          </p:nvGrpSpPr>
          <p:grpSpPr>
            <a:xfrm>
              <a:off x="1446295" y="4270412"/>
              <a:ext cx="1596987" cy="1596987"/>
              <a:chOff x="1446295" y="4270412"/>
              <a:chExt cx="1596987" cy="1596987"/>
            </a:xfrm>
          </p:grpSpPr>
          <p:pic>
            <p:nvPicPr>
              <p:cNvPr id="1030" name="Picture 6" descr="Image result for android icon"/>
              <p:cNvPicPr>
                <a:picLocks noChangeAspect="1" noChangeArrowheads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46295" y="4270412"/>
                <a:ext cx="1596987" cy="15969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" name="TextBox 7"/>
              <p:cNvSpPr txBox="1"/>
              <p:nvPr/>
            </p:nvSpPr>
            <p:spPr>
              <a:xfrm>
                <a:off x="1858550" y="4552604"/>
                <a:ext cx="772476" cy="98130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pic>
            <p:nvPicPr>
              <p:cNvPr id="1026" name="Picture 2" descr="Related image"/>
              <p:cNvPicPr>
                <a:picLocks noChangeAspect="1" noChangeArrowheads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62965" y="4637532"/>
                <a:ext cx="563645" cy="6585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75" name="Rectangle 74"/>
            <p:cNvSpPr/>
            <p:nvPr/>
          </p:nvSpPr>
          <p:spPr>
            <a:xfrm rot="16200000">
              <a:off x="2512172" y="4925405"/>
              <a:ext cx="535339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000" i="1" dirty="0">
                  <a:latin typeface="az_ea_font"/>
                </a:rPr>
                <a:t>  </a:t>
              </a:r>
              <a:r>
                <a:rPr lang="en-US" sz="800" i="1" dirty="0">
                  <a:latin typeface="az_ea_font"/>
                </a:rPr>
                <a:t>https</a:t>
              </a:r>
              <a:endParaRPr lang="en-US" sz="800" i="1" dirty="0"/>
            </a:p>
          </p:txBody>
        </p:sp>
      </p:grpSp>
      <p:cxnSp>
        <p:nvCxnSpPr>
          <p:cNvPr id="76" name="Straight Connector 75"/>
          <p:cNvCxnSpPr>
            <a:cxnSpLocks/>
          </p:cNvCxnSpPr>
          <p:nvPr/>
        </p:nvCxnSpPr>
        <p:spPr>
          <a:xfrm flipH="1" flipV="1">
            <a:off x="5255933" y="2804916"/>
            <a:ext cx="772912" cy="1334246"/>
          </a:xfrm>
          <a:prstGeom prst="line">
            <a:avLst/>
          </a:prstGeom>
          <a:ln w="12700">
            <a:solidFill>
              <a:srgbClr val="FF0000"/>
            </a:solidFill>
            <a:prstDash val="sysDash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>
            <a:cxnSpLocks/>
          </p:cNvCxnSpPr>
          <p:nvPr/>
        </p:nvCxnSpPr>
        <p:spPr>
          <a:xfrm flipV="1">
            <a:off x="5230572" y="4737466"/>
            <a:ext cx="817701" cy="296506"/>
          </a:xfrm>
          <a:prstGeom prst="line">
            <a:avLst/>
          </a:prstGeom>
          <a:ln w="12700">
            <a:solidFill>
              <a:srgbClr val="FF0000"/>
            </a:solidFill>
            <a:prstDash val="sysDash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3115209" y="2545843"/>
            <a:ext cx="2140724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800" dirty="0"/>
              <a:t>/devices/Device1/messages/</a:t>
            </a:r>
            <a:r>
              <a:rPr lang="fr-FR" sz="800" dirty="0" err="1"/>
              <a:t>events</a:t>
            </a:r>
            <a:endParaRPr lang="en-US" sz="800" dirty="0"/>
          </a:p>
        </p:txBody>
      </p:sp>
      <p:sp>
        <p:nvSpPr>
          <p:cNvPr id="39" name="Rectangle 38"/>
          <p:cNvSpPr/>
          <p:nvPr/>
        </p:nvSpPr>
        <p:spPr>
          <a:xfrm>
            <a:off x="3093480" y="4818528"/>
            <a:ext cx="2058993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800" dirty="0"/>
              <a:t>/devices/Device2/messages/</a:t>
            </a:r>
            <a:r>
              <a:rPr lang="fr-FR" sz="800" dirty="0" err="1"/>
              <a:t>deviceBound</a:t>
            </a:r>
            <a:endParaRPr lang="en-US" sz="800" dirty="0"/>
          </a:p>
        </p:txBody>
      </p:sp>
      <p:sp>
        <p:nvSpPr>
          <p:cNvPr id="90" name="Rectangle 89"/>
          <p:cNvSpPr/>
          <p:nvPr/>
        </p:nvSpPr>
        <p:spPr>
          <a:xfrm>
            <a:off x="1777967" y="4272868"/>
            <a:ext cx="71227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rgbClr val="0070C0"/>
                </a:solidFill>
              </a:rPr>
              <a:t>Device2</a:t>
            </a:r>
          </a:p>
        </p:txBody>
      </p:sp>
      <p:cxnSp>
        <p:nvCxnSpPr>
          <p:cNvPr id="91" name="Straight Connector 90"/>
          <p:cNvCxnSpPr>
            <a:cxnSpLocks/>
          </p:cNvCxnSpPr>
          <p:nvPr/>
        </p:nvCxnSpPr>
        <p:spPr>
          <a:xfrm flipH="1" flipV="1">
            <a:off x="2004852" y="3863746"/>
            <a:ext cx="1661" cy="438958"/>
          </a:xfrm>
          <a:prstGeom prst="line">
            <a:avLst/>
          </a:prstGeom>
          <a:ln w="12700">
            <a:solidFill>
              <a:srgbClr val="FF0000"/>
            </a:solidFill>
            <a:prstDash val="sysDash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>
            <a:cxnSpLocks/>
          </p:cNvCxnSpPr>
          <p:nvPr/>
        </p:nvCxnSpPr>
        <p:spPr>
          <a:xfrm>
            <a:off x="2242469" y="3863746"/>
            <a:ext cx="887" cy="409122"/>
          </a:xfrm>
          <a:prstGeom prst="line">
            <a:avLst/>
          </a:prstGeom>
          <a:ln w="12700">
            <a:solidFill>
              <a:schemeClr val="accent1"/>
            </a:solidFill>
            <a:prstDash val="sysDash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>
            <a:cxnSpLocks/>
          </p:cNvCxnSpPr>
          <p:nvPr/>
        </p:nvCxnSpPr>
        <p:spPr>
          <a:xfrm flipH="1">
            <a:off x="5241185" y="4161452"/>
            <a:ext cx="769084" cy="1208072"/>
          </a:xfrm>
          <a:prstGeom prst="line">
            <a:avLst/>
          </a:prstGeom>
          <a:ln w="12700">
            <a:solidFill>
              <a:schemeClr val="accent1"/>
            </a:solidFill>
            <a:prstDash val="sysDash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>
            <a:cxnSpLocks/>
          </p:cNvCxnSpPr>
          <p:nvPr/>
        </p:nvCxnSpPr>
        <p:spPr>
          <a:xfrm>
            <a:off x="5235973" y="3098335"/>
            <a:ext cx="802438" cy="1632480"/>
          </a:xfrm>
          <a:prstGeom prst="line">
            <a:avLst/>
          </a:prstGeom>
          <a:ln w="12700">
            <a:solidFill>
              <a:schemeClr val="accent1"/>
            </a:solidFill>
            <a:prstDash val="sysDash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9" name="Group 78"/>
          <p:cNvGrpSpPr/>
          <p:nvPr/>
        </p:nvGrpSpPr>
        <p:grpSpPr>
          <a:xfrm>
            <a:off x="2846538" y="2527703"/>
            <a:ext cx="210355" cy="230832"/>
            <a:chOff x="3185375" y="1859626"/>
            <a:chExt cx="210355" cy="230832"/>
          </a:xfrm>
        </p:grpSpPr>
        <p:sp>
          <p:nvSpPr>
            <p:cNvPr id="65" name="Oval 64"/>
            <p:cNvSpPr/>
            <p:nvPr/>
          </p:nvSpPr>
          <p:spPr>
            <a:xfrm>
              <a:off x="3219718" y="1888902"/>
              <a:ext cx="176012" cy="18030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3185375" y="1859626"/>
              <a:ext cx="210354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1</a:t>
              </a:r>
            </a:p>
          </p:txBody>
        </p:sp>
      </p:grpSp>
      <p:grpSp>
        <p:nvGrpSpPr>
          <p:cNvPr id="109" name="Group 108"/>
          <p:cNvGrpSpPr/>
          <p:nvPr/>
        </p:nvGrpSpPr>
        <p:grpSpPr>
          <a:xfrm>
            <a:off x="2868554" y="4727077"/>
            <a:ext cx="210355" cy="230832"/>
            <a:chOff x="3185375" y="1859626"/>
            <a:chExt cx="210355" cy="230832"/>
          </a:xfrm>
        </p:grpSpPr>
        <p:sp>
          <p:nvSpPr>
            <p:cNvPr id="110" name="Oval 109"/>
            <p:cNvSpPr/>
            <p:nvPr/>
          </p:nvSpPr>
          <p:spPr>
            <a:xfrm>
              <a:off x="3219718" y="1888902"/>
              <a:ext cx="176012" cy="18030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3185375" y="1859626"/>
              <a:ext cx="210354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2</a:t>
              </a:r>
            </a:p>
          </p:txBody>
        </p:sp>
      </p:grpSp>
      <p:grpSp>
        <p:nvGrpSpPr>
          <p:cNvPr id="112" name="Group 111"/>
          <p:cNvGrpSpPr/>
          <p:nvPr/>
        </p:nvGrpSpPr>
        <p:grpSpPr>
          <a:xfrm>
            <a:off x="2868553" y="5099104"/>
            <a:ext cx="210355" cy="230832"/>
            <a:chOff x="3185375" y="1859626"/>
            <a:chExt cx="210355" cy="230832"/>
          </a:xfrm>
        </p:grpSpPr>
        <p:sp>
          <p:nvSpPr>
            <p:cNvPr id="115" name="Oval 114"/>
            <p:cNvSpPr/>
            <p:nvPr/>
          </p:nvSpPr>
          <p:spPr>
            <a:xfrm>
              <a:off x="3219718" y="1888902"/>
              <a:ext cx="176012" cy="18030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118" name="TextBox 117"/>
            <p:cNvSpPr txBox="1"/>
            <p:nvPr/>
          </p:nvSpPr>
          <p:spPr>
            <a:xfrm>
              <a:off x="3185375" y="1859626"/>
              <a:ext cx="210354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3</a:t>
              </a:r>
            </a:p>
          </p:txBody>
        </p:sp>
      </p:grpSp>
      <p:grpSp>
        <p:nvGrpSpPr>
          <p:cNvPr id="119" name="Group 118"/>
          <p:cNvGrpSpPr/>
          <p:nvPr/>
        </p:nvGrpSpPr>
        <p:grpSpPr>
          <a:xfrm>
            <a:off x="2850056" y="2816671"/>
            <a:ext cx="210355" cy="230832"/>
            <a:chOff x="3185375" y="1859626"/>
            <a:chExt cx="210355" cy="230832"/>
          </a:xfrm>
        </p:grpSpPr>
        <p:sp>
          <p:nvSpPr>
            <p:cNvPr id="120" name="Oval 119"/>
            <p:cNvSpPr/>
            <p:nvPr/>
          </p:nvSpPr>
          <p:spPr>
            <a:xfrm>
              <a:off x="3219718" y="1888902"/>
              <a:ext cx="176012" cy="18030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121" name="TextBox 120"/>
            <p:cNvSpPr txBox="1"/>
            <p:nvPr/>
          </p:nvSpPr>
          <p:spPr>
            <a:xfrm>
              <a:off x="3185375" y="1859626"/>
              <a:ext cx="210354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5291238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029759" y="128976"/>
            <a:ext cx="8929369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72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Session 2 – IoT Devices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69118" y="1723334"/>
            <a:ext cx="10091955" cy="452431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rgbClr val="0070C0"/>
                </a:solidFill>
              </a:rPr>
              <a:t>Device Definition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rgbClr val="00B0F0"/>
                </a:solidFill>
              </a:rPr>
              <a:t>Device Twin, Methods, Telemetry Data, …</a:t>
            </a:r>
            <a:endParaRPr lang="en-US" b="1" dirty="0">
              <a:solidFill>
                <a:srgbClr val="0070C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rgbClr val="0070C0"/>
                </a:solidFill>
              </a:rPr>
              <a:t>Type of Devices 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b="1" dirty="0">
                <a:solidFill>
                  <a:srgbClr val="00B0F0"/>
                </a:solidFill>
              </a:rPr>
              <a:t>Simulated and Virtual Devices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b="1" dirty="0">
                <a:solidFill>
                  <a:srgbClr val="00B0F0"/>
                </a:solidFill>
              </a:rPr>
              <a:t>Real Device – Raspberry Pi3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rgbClr val="0070C0"/>
                </a:solidFill>
              </a:rPr>
              <a:t>Device Connectivity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rgbClr val="00B0F0"/>
                </a:solidFill>
              </a:rPr>
              <a:t>MQTT, AMQP, HTTPs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rgbClr val="0070C0"/>
                </a:solidFill>
              </a:rPr>
              <a:t>Windows IoT Core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b="1" dirty="0">
                <a:solidFill>
                  <a:srgbClr val="00B0F0"/>
                </a:solidFill>
              </a:rPr>
              <a:t>Device Portal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rgbClr val="0070C0"/>
                </a:solidFill>
              </a:rPr>
              <a:t>Visual Studio 2015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rgbClr val="00B0F0"/>
                </a:solidFill>
              </a:rPr>
              <a:t>UWP, Windows IoT Core Project Templates, …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rgbClr val="00B0F0"/>
                </a:solidFill>
              </a:rPr>
              <a:t>Headed (Foreground) vs Headless (Background) Apps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rgbClr val="0070C0"/>
                </a:solidFill>
              </a:rPr>
              <a:t>Creating Empty Device Image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rgbClr val="00B0F0"/>
                </a:solidFill>
              </a:rPr>
              <a:t>Deployment, Debugging,  …</a:t>
            </a:r>
            <a:endParaRPr lang="en-US" b="1" dirty="0">
              <a:solidFill>
                <a:srgbClr val="0070C0"/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en-US" b="1" dirty="0">
              <a:solidFill>
                <a:srgbClr val="0070C0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49458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596284" y="143133"/>
            <a:ext cx="10912002" cy="6543544"/>
            <a:chOff x="596284" y="143133"/>
            <a:chExt cx="10912002" cy="6543544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2166" y="2687300"/>
              <a:ext cx="4666538" cy="3999377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94891" y="2687300"/>
              <a:ext cx="4436343" cy="3816283"/>
            </a:xfrm>
            <a:prstGeom prst="rect">
              <a:avLst/>
            </a:prstGeom>
          </p:spPr>
        </p:pic>
        <p:sp>
          <p:nvSpPr>
            <p:cNvPr id="7" name="Rectangle: Rounded Corners 6"/>
            <p:cNvSpPr/>
            <p:nvPr/>
          </p:nvSpPr>
          <p:spPr>
            <a:xfrm>
              <a:off x="5631680" y="3716885"/>
              <a:ext cx="1002485" cy="1904301"/>
            </a:xfrm>
            <a:prstGeom prst="roundRect">
              <a:avLst/>
            </a:prstGeom>
            <a:noFill/>
            <a:ln w="28575"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Arrow Connector 9"/>
            <p:cNvCxnSpPr>
              <a:cxnSpLocks/>
            </p:cNvCxnSpPr>
            <p:nvPr/>
          </p:nvCxnSpPr>
          <p:spPr>
            <a:xfrm>
              <a:off x="6634165" y="4685130"/>
              <a:ext cx="360726" cy="1859"/>
            </a:xfrm>
            <a:prstGeom prst="straightConnector1">
              <a:avLst/>
            </a:prstGeom>
            <a:ln w="3175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>
              <a:cxnSpLocks/>
            </p:cNvCxnSpPr>
            <p:nvPr/>
          </p:nvCxnSpPr>
          <p:spPr>
            <a:xfrm>
              <a:off x="5279342" y="4690023"/>
              <a:ext cx="360726" cy="1859"/>
            </a:xfrm>
            <a:prstGeom prst="straightConnector1">
              <a:avLst/>
            </a:prstGeom>
            <a:ln w="3175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94352" y="4393937"/>
              <a:ext cx="574690" cy="582386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5396790" y="3281826"/>
              <a:ext cx="15981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1">
                      <a:lumMod val="75000"/>
                    </a:schemeClr>
                  </a:solidFill>
                </a:rPr>
                <a:t>Azure IoT Hub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8160960" y="1999024"/>
              <a:ext cx="2181137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1">
                      <a:lumMod val="75000"/>
                    </a:schemeClr>
                  </a:solidFill>
                </a:rPr>
                <a:t>Device Explorer Twin </a:t>
              </a:r>
              <a:r>
                <a:rPr lang="en-US" sz="1200" b="1" i="1" dirty="0">
                  <a:solidFill>
                    <a:schemeClr val="accent1">
                      <a:lumMod val="75000"/>
                    </a:schemeClr>
                  </a:solidFill>
                </a:rPr>
                <a:t>(Service-facing side)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767420" y="2040969"/>
              <a:ext cx="2416029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1">
                      <a:lumMod val="75000"/>
                    </a:schemeClr>
                  </a:solidFill>
                </a:rPr>
                <a:t>  Azure IoT Hub Tester </a:t>
              </a:r>
            </a:p>
            <a:p>
              <a:pPr algn="ctr"/>
              <a:r>
                <a:rPr lang="en-US" sz="1200" b="1" i="1" dirty="0">
                  <a:solidFill>
                    <a:schemeClr val="accent1">
                      <a:lumMod val="75000"/>
                    </a:schemeClr>
                  </a:solidFill>
                </a:rPr>
                <a:t>(MQTT Virtual Device)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103120" y="143133"/>
              <a:ext cx="89611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00B0F0"/>
                  </a:solidFill>
                </a:rPr>
                <a:t>Exploring Azure IoT Hub – The Entry point of the IoT Infrastructure </a:t>
              </a:r>
            </a:p>
          </p:txBody>
        </p:sp>
        <p:sp>
          <p:nvSpPr>
            <p:cNvPr id="2" name="Rectangle 1"/>
            <p:cNvSpPr/>
            <p:nvPr/>
          </p:nvSpPr>
          <p:spPr>
            <a:xfrm>
              <a:off x="596284" y="1238463"/>
              <a:ext cx="4704242" cy="48768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6949009" y="1238463"/>
              <a:ext cx="4436343" cy="48768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698046" y="1309946"/>
              <a:ext cx="43180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i="1" dirty="0">
                  <a:solidFill>
                    <a:srgbClr val="00B0F0"/>
                  </a:solidFill>
                </a:rPr>
                <a:t>Device Simulation/Virtualization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190286" y="1279168"/>
              <a:ext cx="43180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i="1" dirty="0">
                  <a:solidFill>
                    <a:srgbClr val="00B0F0"/>
                  </a:solidFill>
                </a:rPr>
                <a:t>Service Data Exploring</a:t>
              </a: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5594140" y="1037775"/>
              <a:ext cx="1089637" cy="771643"/>
              <a:chOff x="5097196" y="5240315"/>
              <a:chExt cx="1089637" cy="771643"/>
            </a:xfrm>
          </p:grpSpPr>
          <p:sp>
            <p:nvSpPr>
              <p:cNvPr id="3" name="Thought Bubble: Cloud 2"/>
              <p:cNvSpPr/>
              <p:nvPr/>
            </p:nvSpPr>
            <p:spPr>
              <a:xfrm>
                <a:off x="5097196" y="5240315"/>
                <a:ext cx="1089637" cy="771643"/>
              </a:xfrm>
              <a:prstGeom prst="cloudCallout">
                <a:avLst>
                  <a:gd name="adj1" fmla="val -40345"/>
                  <a:gd name="adj2" fmla="val 13788"/>
                </a:avLst>
              </a:prstGeom>
              <a:solidFill>
                <a:srgbClr val="00B0F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5147285" y="5333667"/>
                <a:ext cx="97188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 i="1" dirty="0">
                    <a:solidFill>
                      <a:schemeClr val="bg1"/>
                    </a:solidFill>
                  </a:rPr>
                  <a:t>Cloud</a:t>
                </a:r>
                <a:r>
                  <a:rPr lang="en-US" sz="1200" b="1" i="1" dirty="0">
                    <a:solidFill>
                      <a:srgbClr val="00B0F0"/>
                    </a:solidFill>
                  </a:rPr>
                  <a:t> </a:t>
                </a:r>
                <a:r>
                  <a:rPr lang="en-US" sz="1200" b="1" i="1" dirty="0">
                    <a:solidFill>
                      <a:schemeClr val="bg1"/>
                    </a:solidFill>
                  </a:rPr>
                  <a:t>Gateway</a:t>
                </a:r>
              </a:p>
            </p:txBody>
          </p:sp>
        </p:grpSp>
        <p:cxnSp>
          <p:nvCxnSpPr>
            <p:cNvPr id="23" name="Straight Arrow Connector 22"/>
            <p:cNvCxnSpPr>
              <a:cxnSpLocks/>
            </p:cNvCxnSpPr>
            <p:nvPr/>
          </p:nvCxnSpPr>
          <p:spPr>
            <a:xfrm>
              <a:off x="6616117" y="1468635"/>
              <a:ext cx="360726" cy="1859"/>
            </a:xfrm>
            <a:prstGeom prst="straightConnector1">
              <a:avLst/>
            </a:prstGeom>
            <a:ln w="31750">
              <a:solidFill>
                <a:srgbClr val="0070C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>
              <a:cxnSpLocks/>
            </p:cNvCxnSpPr>
            <p:nvPr/>
          </p:nvCxnSpPr>
          <p:spPr>
            <a:xfrm>
              <a:off x="5284679" y="1455149"/>
              <a:ext cx="360726" cy="1859"/>
            </a:xfrm>
            <a:prstGeom prst="straightConnector1">
              <a:avLst/>
            </a:prstGeom>
            <a:ln w="3175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6394620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9673" y="1501189"/>
            <a:ext cx="4334128" cy="217152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171" y="1711033"/>
            <a:ext cx="4073847" cy="214634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5495" y="4225414"/>
            <a:ext cx="4353842" cy="2299629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872752" y="359559"/>
            <a:ext cx="494782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rgbClr val="0070C0"/>
                </a:solidFill>
              </a:rPr>
              <a:t>MQTT Quality of Service</a:t>
            </a:r>
            <a:endParaRPr lang="en-US" sz="3600" dirty="0">
              <a:solidFill>
                <a:srgbClr val="0070C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413107" y="3488046"/>
            <a:ext cx="14943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(fire &amp; forget)</a:t>
            </a: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24559" y="1711033"/>
            <a:ext cx="1200150" cy="116205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99468" y="4322207"/>
            <a:ext cx="1200150" cy="1162050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3425407" y="1508952"/>
            <a:ext cx="1529073" cy="1417444"/>
            <a:chOff x="3425407" y="1508952"/>
            <a:chExt cx="1529073" cy="1417444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560192" y="1764346"/>
              <a:ext cx="1200150" cy="1162050"/>
            </a:xfrm>
            <a:prstGeom prst="rect">
              <a:avLst/>
            </a:prstGeom>
          </p:spPr>
        </p:pic>
        <p:sp>
          <p:nvSpPr>
            <p:cNvPr id="16" name="Rectangle 15"/>
            <p:cNvSpPr/>
            <p:nvPr/>
          </p:nvSpPr>
          <p:spPr>
            <a:xfrm>
              <a:off x="3425407" y="1508952"/>
              <a:ext cx="152907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0070C0"/>
                  </a:solidFill>
                </a:rPr>
                <a:t>Azure IoT Hub</a:t>
              </a:r>
              <a:endParaRPr lang="en-US" dirty="0">
                <a:solidFill>
                  <a:srgbClr val="0070C0"/>
                </a:solidFill>
              </a:endParaRPr>
            </a:p>
          </p:txBody>
        </p:sp>
      </p:grpSp>
      <p:sp>
        <p:nvSpPr>
          <p:cNvPr id="17" name="Rectangle 16"/>
          <p:cNvSpPr/>
          <p:nvPr/>
        </p:nvSpPr>
        <p:spPr>
          <a:xfrm>
            <a:off x="9860097" y="1501189"/>
            <a:ext cx="15290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Azure IoT Hub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605827" y="4040748"/>
            <a:ext cx="15290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Azure IoT Hub</a:t>
            </a:r>
            <a:endParaRPr 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201111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8713" y="1163016"/>
            <a:ext cx="9256467" cy="551895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584251" y="149296"/>
            <a:ext cx="494782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rgbClr val="0070C0"/>
                </a:solidFill>
              </a:rPr>
              <a:t>MQTT Quality of Service</a:t>
            </a:r>
            <a:endParaRPr lang="en-US" sz="36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507363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029" y="153453"/>
            <a:ext cx="10941844" cy="6600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73334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724" y="104582"/>
            <a:ext cx="9286349" cy="6688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43012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087383" y="288002"/>
            <a:ext cx="9123330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72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Session 3 – End-To-End</a:t>
            </a:r>
            <a:r>
              <a:rPr lang="en-US" sz="7200" b="1" dirty="0">
                <a:solidFill>
                  <a:srgbClr val="00B0F0"/>
                </a:solidFill>
              </a:rPr>
              <a:t> </a:t>
            </a:r>
            <a:endParaRPr lang="en-US" sz="72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359155" y="2167904"/>
            <a:ext cx="9101569" cy="4247317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rgbClr val="0070C0"/>
                </a:solidFill>
              </a:rPr>
              <a:t>Device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b="1" dirty="0" err="1">
                <a:solidFill>
                  <a:srgbClr val="00B0F0"/>
                </a:solidFill>
              </a:rPr>
              <a:t>Sensoring</a:t>
            </a:r>
            <a:r>
              <a:rPr lang="en-US" b="1" dirty="0">
                <a:solidFill>
                  <a:srgbClr val="00B0F0"/>
                </a:solidFill>
              </a:rPr>
              <a:t>, Buttons, Relay/LED, etc.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rgbClr val="0070C0"/>
                </a:solidFill>
              </a:rPr>
              <a:t>Azure IoT Combo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b="1" dirty="0">
                <a:solidFill>
                  <a:srgbClr val="00B0F0"/>
                </a:solidFill>
              </a:rPr>
              <a:t>Routing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b="1" dirty="0">
                <a:solidFill>
                  <a:srgbClr val="00B0F0"/>
                </a:solidFill>
              </a:rPr>
              <a:t>Stream Job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b="1" dirty="0">
                <a:solidFill>
                  <a:srgbClr val="00B0F0"/>
                </a:solidFill>
              </a:rPr>
              <a:t>Operation Monitoring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b="1" dirty="0">
                <a:solidFill>
                  <a:srgbClr val="00B0F0"/>
                </a:solidFill>
              </a:rPr>
              <a:t>Azure Functions (bridges, triggers, VETERs, etc.)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rgbClr val="0070C0"/>
                </a:solidFill>
              </a:rPr>
              <a:t>Azure Power BI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rgbClr val="00B0F0"/>
                </a:solidFill>
              </a:rPr>
              <a:t>Datasets, REST Endpoint, Reports, Dashboards</a:t>
            </a:r>
          </a:p>
          <a:p>
            <a:endParaRPr lang="en-US" b="1" dirty="0">
              <a:solidFill>
                <a:srgbClr val="0070C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b="1" dirty="0">
              <a:solidFill>
                <a:srgbClr val="0070C0"/>
              </a:solidFill>
            </a:endParaRPr>
          </a:p>
          <a:p>
            <a:endParaRPr lang="en-US" b="1" dirty="0">
              <a:solidFill>
                <a:srgbClr val="0070C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b="1" dirty="0">
              <a:solidFill>
                <a:srgbClr val="0070C0"/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en-US" b="1" dirty="0">
              <a:solidFill>
                <a:srgbClr val="0070C0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032422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65289" y="2064769"/>
            <a:ext cx="11926711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0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Exploring</a:t>
            </a:r>
            <a:r>
              <a:rPr lang="en-US" sz="8000" b="1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End-To-End </a:t>
            </a:r>
            <a:r>
              <a:rPr lang="en-US" sz="6000" b="1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IoT Data  </a:t>
            </a:r>
          </a:p>
        </p:txBody>
      </p:sp>
      <p:sp>
        <p:nvSpPr>
          <p:cNvPr id="3" name="Rectangle 2"/>
          <p:cNvSpPr/>
          <p:nvPr/>
        </p:nvSpPr>
        <p:spPr>
          <a:xfrm>
            <a:off x="-67733" y="3679079"/>
            <a:ext cx="11926711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From </a:t>
            </a:r>
            <a:r>
              <a:rPr lang="en-US" sz="4000" b="1" cap="none" spc="0" dirty="0">
                <a:ln w="0"/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VS2015-To-PowerBI</a:t>
            </a:r>
            <a:r>
              <a:rPr lang="en-US" sz="4000" b="1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via IoT Combo  </a:t>
            </a:r>
          </a:p>
        </p:txBody>
      </p:sp>
    </p:spTree>
    <p:extLst>
      <p:ext uri="{BB962C8B-B14F-4D97-AF65-F5344CB8AC3E}">
        <p14:creationId xmlns:p14="http://schemas.microsoft.com/office/powerpoint/2010/main" val="104580456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218551" y="227116"/>
            <a:ext cx="11705312" cy="6271282"/>
            <a:chOff x="218551" y="200222"/>
            <a:chExt cx="11705312" cy="6271282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8551" y="2040993"/>
              <a:ext cx="3200400" cy="1787536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64598" y="1412632"/>
              <a:ext cx="7959265" cy="2727079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490648" y="4478215"/>
              <a:ext cx="2638090" cy="1993289"/>
            </a:xfrm>
            <a:prstGeom prst="rect">
              <a:avLst/>
            </a:prstGeom>
          </p:spPr>
        </p:pic>
        <p:cxnSp>
          <p:nvCxnSpPr>
            <p:cNvPr id="9" name="Straight Connector 8"/>
            <p:cNvCxnSpPr/>
            <p:nvPr/>
          </p:nvCxnSpPr>
          <p:spPr>
            <a:xfrm flipH="1">
              <a:off x="4462534" y="5474859"/>
              <a:ext cx="2923005" cy="0"/>
            </a:xfrm>
            <a:prstGeom prst="line">
              <a:avLst/>
            </a:prstGeom>
            <a:ln w="38100"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536149" y="2716506"/>
              <a:ext cx="530398" cy="195089"/>
            </a:xfrm>
            <a:prstGeom prst="rect">
              <a:avLst/>
            </a:prstGeom>
          </p:spPr>
        </p:pic>
        <p:cxnSp>
          <p:nvCxnSpPr>
            <p:cNvPr id="13" name="Straight Connector 12"/>
            <p:cNvCxnSpPr/>
            <p:nvPr/>
          </p:nvCxnSpPr>
          <p:spPr>
            <a:xfrm flipV="1">
              <a:off x="4462534" y="3881275"/>
              <a:ext cx="0" cy="1593584"/>
            </a:xfrm>
            <a:prstGeom prst="line">
              <a:avLst/>
            </a:prstGeom>
            <a:ln w="38100"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TextBox 1"/>
            <p:cNvSpPr txBox="1"/>
            <p:nvPr/>
          </p:nvSpPr>
          <p:spPr>
            <a:xfrm>
              <a:off x="4947279" y="5025698"/>
              <a:ext cx="21560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Action + Feedback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219146" y="1412631"/>
              <a:ext cx="24808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Real-Time Data Stream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18551" y="1368289"/>
              <a:ext cx="3200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      </a:t>
              </a:r>
              <a:r>
                <a:rPr lang="en-US" b="1" dirty="0"/>
                <a:t>Field Gateway + Sensors</a:t>
              </a:r>
            </a:p>
            <a:p>
              <a:r>
                <a:rPr lang="en-US" sz="1400" dirty="0"/>
                <a:t>     Raspberry Pi3 + Windows IoT Core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430834" y="4170463"/>
              <a:ext cx="162849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Back-End Application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305204" y="200222"/>
              <a:ext cx="657277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u="sng" dirty="0">
                  <a:solidFill>
                    <a:srgbClr val="00B0F0"/>
                  </a:solidFill>
                </a:rPr>
                <a:t>Pushing a Sensor Telemetry to the Azure IoT Hub </a:t>
              </a:r>
            </a:p>
          </p:txBody>
        </p: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0800000">
              <a:off x="3536149" y="2983302"/>
              <a:ext cx="530398" cy="195089"/>
            </a:xfrm>
            <a:prstGeom prst="rect">
              <a:avLst/>
            </a:prstGeom>
          </p:spPr>
        </p:pic>
      </p:grpSp>
      <p:sp>
        <p:nvSpPr>
          <p:cNvPr id="16" name="TextBox 15"/>
          <p:cNvSpPr txBox="1"/>
          <p:nvPr/>
        </p:nvSpPr>
        <p:spPr>
          <a:xfrm>
            <a:off x="3085380" y="648899"/>
            <a:ext cx="5012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00B0F0"/>
                </a:solidFill>
              </a:rPr>
              <a:t>Device-To-Cloud and Cloud-To-Device Messaging</a:t>
            </a:r>
          </a:p>
        </p:txBody>
      </p:sp>
    </p:spTree>
    <p:extLst>
      <p:ext uri="{BB962C8B-B14F-4D97-AF65-F5344CB8AC3E}">
        <p14:creationId xmlns:p14="http://schemas.microsoft.com/office/powerpoint/2010/main" val="24146702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295" y="1273494"/>
            <a:ext cx="2011408" cy="259365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4267" y="1821347"/>
            <a:ext cx="1260566" cy="197778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0722" y="1717175"/>
            <a:ext cx="1351614" cy="1544702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>
            <a:off x="2560433" y="2478251"/>
            <a:ext cx="512045" cy="1615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/>
          <p:cNvSpPr/>
          <p:nvPr/>
        </p:nvSpPr>
        <p:spPr>
          <a:xfrm>
            <a:off x="4317483" y="2489526"/>
            <a:ext cx="640468" cy="1615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3273431" y="3325051"/>
            <a:ext cx="928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IoT Hub</a:t>
            </a:r>
          </a:p>
        </p:txBody>
      </p:sp>
      <p:sp>
        <p:nvSpPr>
          <p:cNvPr id="14" name="Right Arrow 13"/>
          <p:cNvSpPr/>
          <p:nvPr/>
        </p:nvSpPr>
        <p:spPr>
          <a:xfrm>
            <a:off x="6169503" y="2489526"/>
            <a:ext cx="640468" cy="1615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65537" y="1344693"/>
            <a:ext cx="4886082" cy="228966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57951" y="5453700"/>
            <a:ext cx="2945609" cy="1361718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94522" y="4449110"/>
            <a:ext cx="3531329" cy="1061673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2653393" y="300853"/>
            <a:ext cx="6084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Example: Pushing an application telemetry to the IoT Hub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098765" y="904162"/>
            <a:ext cx="583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App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903560" y="975361"/>
            <a:ext cx="2996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PowerBI – Live Dashboard</a:t>
            </a: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29155" y="4449110"/>
            <a:ext cx="1428600" cy="1221453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10541672" y="4185756"/>
            <a:ext cx="12035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Runtime Dataset</a:t>
            </a:r>
          </a:p>
        </p:txBody>
      </p:sp>
    </p:spTree>
    <p:extLst>
      <p:ext uri="{BB962C8B-B14F-4D97-AF65-F5344CB8AC3E}">
        <p14:creationId xmlns:p14="http://schemas.microsoft.com/office/powerpoint/2010/main" val="364447938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71834"/>
            <a:ext cx="12192000" cy="251433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496667" y="556365"/>
            <a:ext cx="501079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rgbClr val="0070C0"/>
                </a:solidFill>
              </a:rPr>
              <a:t>Telemetry Pre-Processing</a:t>
            </a:r>
            <a:endParaRPr lang="en-US" sz="36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516490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575" y="1843087"/>
            <a:ext cx="10610850" cy="317182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9330922" y="2702784"/>
            <a:ext cx="1808592" cy="10710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4643" y="2702784"/>
            <a:ext cx="1581150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1152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384399" y="1543590"/>
            <a:ext cx="11417887" cy="3759393"/>
            <a:chOff x="371816" y="1554383"/>
            <a:chExt cx="11417887" cy="3759393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1816" y="1554383"/>
              <a:ext cx="11417887" cy="3759393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67597" y="2167255"/>
              <a:ext cx="2600325" cy="2228850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3149600" y="4175760"/>
              <a:ext cx="1818322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00B0F0"/>
                  </a:solidFill>
                </a:rPr>
                <a:t>    Azure IoT Hub</a:t>
              </a:r>
            </a:p>
            <a:p>
              <a:endParaRPr lang="en-US" b="1" dirty="0">
                <a:solidFill>
                  <a:srgbClr val="00B0F0"/>
                </a:solidFill>
              </a:endParaRPr>
            </a:p>
          </p:txBody>
        </p:sp>
      </p:grpSp>
      <p:sp>
        <p:nvSpPr>
          <p:cNvPr id="6" name="Rectangle 5"/>
          <p:cNvSpPr/>
          <p:nvPr/>
        </p:nvSpPr>
        <p:spPr>
          <a:xfrm>
            <a:off x="3105978" y="2524539"/>
            <a:ext cx="5551005" cy="1719470"/>
          </a:xfrm>
          <a:prstGeom prst="rect">
            <a:avLst/>
          </a:prstGeom>
          <a:solidFill>
            <a:schemeClr val="accent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389211" y="1845342"/>
            <a:ext cx="309552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Azure IoT Combo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443" y="2387433"/>
            <a:ext cx="2218173" cy="190104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9072438" y="1429149"/>
            <a:ext cx="1510748" cy="4473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8964875" y="1010918"/>
            <a:ext cx="2033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  Service Bus Tester</a:t>
            </a:r>
            <a:endParaRPr lang="en-US" sz="1200" b="1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442282" y="3053955"/>
            <a:ext cx="848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  …</a:t>
            </a:r>
            <a:endParaRPr lang="en-US" sz="1200" b="1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44485" y="1749117"/>
            <a:ext cx="241602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  Azure IoT Hub Tester </a:t>
            </a:r>
          </a:p>
          <a:p>
            <a:pPr algn="ctr"/>
            <a:r>
              <a:rPr lang="en-US" sz="1200" b="1" i="1" dirty="0">
                <a:solidFill>
                  <a:schemeClr val="accent1">
                    <a:lumMod val="75000"/>
                  </a:schemeClr>
                </a:solidFill>
              </a:rPr>
              <a:t>(MQTT Virtual Device)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938994" y="238591"/>
            <a:ext cx="59276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00B0F0"/>
                </a:solidFill>
              </a:rPr>
              <a:t>Exploring Azure IoT Combo 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357088" y="718989"/>
            <a:ext cx="2318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00B0F0"/>
                </a:solidFill>
              </a:rPr>
              <a:t>Virtual MQTT Device 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99741" y="1440424"/>
            <a:ext cx="1862669" cy="1889839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8656983" y="4855626"/>
            <a:ext cx="295081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  </a:t>
            </a:r>
            <a:endParaRPr lang="en-US" sz="1200" b="1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12426" y="3408914"/>
            <a:ext cx="2880499" cy="1894069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9212426" y="5528013"/>
            <a:ext cx="25898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  Azure Storage Explorer</a:t>
            </a:r>
            <a:endParaRPr lang="en-US" sz="1200" b="1" i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737427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36222" y="1692234"/>
            <a:ext cx="11463867" cy="193899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0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</a:t>
            </a:r>
            <a:r>
              <a:rPr lang="en-US" sz="8000" b="1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ongratulations!</a:t>
            </a:r>
          </a:p>
          <a:p>
            <a:pPr algn="ctr"/>
            <a:r>
              <a:rPr lang="en-US" sz="40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Now you are ready to start a Real Project.</a:t>
            </a:r>
            <a:endParaRPr lang="en-US" sz="4000" b="1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6487700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620625" y="2555835"/>
            <a:ext cx="4244736" cy="255454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000" b="1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Appendix</a:t>
            </a:r>
          </a:p>
          <a:p>
            <a:pPr algn="ctr"/>
            <a:r>
              <a:rPr lang="en-US" sz="80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</a:t>
            </a:r>
            <a:endParaRPr lang="en-US" sz="8000" b="1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6364440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2303682" y="256169"/>
            <a:ext cx="875949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0070C0"/>
                </a:solidFill>
              </a:rPr>
              <a:t>Azure Function - VETER Message Mediator </a:t>
            </a:r>
            <a:endParaRPr lang="en-US" sz="3600" dirty="0">
              <a:solidFill>
                <a:srgbClr val="0070C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177949" y="964919"/>
            <a:ext cx="4587156" cy="7729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6757" y="1187204"/>
            <a:ext cx="3648047" cy="5670796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2531019" y="817872"/>
            <a:ext cx="90777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https://xxxxxx.azurewebsites.net/api/microservice?code=xxxxx</a:t>
            </a:r>
            <a:r>
              <a:rPr lang="en-US" b="1" dirty="0">
                <a:solidFill>
                  <a:srgbClr val="FF0000"/>
                </a:solidFill>
              </a:rPr>
              <a:t>&amp;name=HelloCloud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4130" y="4872250"/>
            <a:ext cx="2197473" cy="1843561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1332684" y="4559811"/>
            <a:ext cx="14701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Designer Tool</a:t>
            </a:r>
          </a:p>
        </p:txBody>
      </p:sp>
      <p:sp>
        <p:nvSpPr>
          <p:cNvPr id="25" name="Arrow: Left-Right 24"/>
          <p:cNvSpPr/>
          <p:nvPr/>
        </p:nvSpPr>
        <p:spPr>
          <a:xfrm>
            <a:off x="3491007" y="5844763"/>
            <a:ext cx="1045750" cy="197277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01483" y="2012363"/>
            <a:ext cx="2252332" cy="3717363"/>
          </a:xfrm>
          <a:prstGeom prst="rect">
            <a:avLst/>
          </a:prstGeom>
        </p:spPr>
      </p:pic>
      <p:cxnSp>
        <p:nvCxnSpPr>
          <p:cNvPr id="28" name="Straight Connector 27"/>
          <p:cNvCxnSpPr>
            <a:cxnSpLocks/>
          </p:cNvCxnSpPr>
          <p:nvPr/>
        </p:nvCxnSpPr>
        <p:spPr>
          <a:xfrm>
            <a:off x="6830885" y="4369922"/>
            <a:ext cx="2770598" cy="1318555"/>
          </a:xfrm>
          <a:prstGeom prst="line">
            <a:avLst/>
          </a:prstGeom>
          <a:ln w="952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cxnSpLocks/>
          </p:cNvCxnSpPr>
          <p:nvPr/>
        </p:nvCxnSpPr>
        <p:spPr>
          <a:xfrm flipV="1">
            <a:off x="6830885" y="2012363"/>
            <a:ext cx="2770598" cy="1798057"/>
          </a:xfrm>
          <a:prstGeom prst="line">
            <a:avLst/>
          </a:prstGeom>
          <a:ln w="952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9810855" y="1727659"/>
            <a:ext cx="16797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Microservice VETER</a:t>
            </a:r>
          </a:p>
        </p:txBody>
      </p:sp>
    </p:spTree>
    <p:extLst>
      <p:ext uri="{BB962C8B-B14F-4D97-AF65-F5344CB8AC3E}">
        <p14:creationId xmlns:p14="http://schemas.microsoft.com/office/powerpoint/2010/main" val="402131160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849" y="2007802"/>
            <a:ext cx="8933910" cy="227211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113777" y="3803219"/>
            <a:ext cx="240951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074774" y="3910589"/>
            <a:ext cx="240951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183116" y="2625827"/>
            <a:ext cx="2080152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Rectangle: Rounded Corners 7"/>
          <p:cNvSpPr/>
          <p:nvPr/>
        </p:nvSpPr>
        <p:spPr>
          <a:xfrm>
            <a:off x="5575311" y="2467488"/>
            <a:ext cx="1408436" cy="768675"/>
          </a:xfrm>
          <a:prstGeom prst="round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WCF Workflow Channel</a:t>
            </a:r>
          </a:p>
        </p:txBody>
      </p:sp>
      <p:cxnSp>
        <p:nvCxnSpPr>
          <p:cNvPr id="10" name="Straight Arrow Connector 9"/>
          <p:cNvCxnSpPr>
            <a:cxnSpLocks/>
          </p:cNvCxnSpPr>
          <p:nvPr/>
        </p:nvCxnSpPr>
        <p:spPr>
          <a:xfrm flipH="1" flipV="1">
            <a:off x="6318532" y="3236163"/>
            <a:ext cx="29468" cy="2182148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857297" y="5031580"/>
            <a:ext cx="14907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Blob Storage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585028" y="4270064"/>
            <a:ext cx="13564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Dynamic Activity</a:t>
            </a:r>
          </a:p>
          <a:p>
            <a:r>
              <a:rPr lang="en-US" sz="1200" i="1" dirty="0"/>
              <a:t>(</a:t>
            </a:r>
            <a:r>
              <a:rPr lang="en-US" sz="1200" i="1" dirty="0" err="1"/>
              <a:t>xaml</a:t>
            </a:r>
            <a:r>
              <a:rPr lang="en-US" sz="1200" i="1" dirty="0"/>
              <a:t> definition)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617341" y="1416936"/>
            <a:ext cx="3269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HTTP Triger Bridge to WCF Client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617341" y="1125704"/>
            <a:ext cx="3814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Event Hub Triger Bridge to WCF Client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617341" y="1694808"/>
            <a:ext cx="29746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>
                <a:solidFill>
                  <a:schemeClr val="accent1"/>
                </a:solidFill>
              </a:rPr>
              <a:t>? Triger Bridge to WCF Client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7486" y="5418311"/>
            <a:ext cx="2801025" cy="12635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0937" y="4184221"/>
            <a:ext cx="624657" cy="513183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1672822" y="364936"/>
            <a:ext cx="886370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rgbClr val="0070C0"/>
                </a:solidFill>
              </a:rPr>
              <a:t>Telemetry Data Stream with VETER Mediator </a:t>
            </a:r>
            <a:endParaRPr lang="en-US" sz="36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627826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paolopatierno.files.wordpress.com/2015/11/iot_hub_internals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200" y="1519323"/>
            <a:ext cx="11069363" cy="4766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682848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6451" y="-683383"/>
            <a:ext cx="574690" cy="582386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778" y="-867384"/>
            <a:ext cx="642977" cy="670760"/>
          </a:xfrm>
          <a:prstGeom prst="rect">
            <a:avLst/>
          </a:prstGeom>
        </p:spPr>
      </p:pic>
      <p:cxnSp>
        <p:nvCxnSpPr>
          <p:cNvPr id="56" name="Straight Connector 55"/>
          <p:cNvCxnSpPr>
            <a:cxnSpLocks/>
          </p:cNvCxnSpPr>
          <p:nvPr/>
        </p:nvCxnSpPr>
        <p:spPr>
          <a:xfrm flipH="1">
            <a:off x="4426489" y="-529823"/>
            <a:ext cx="1891610" cy="51287"/>
          </a:xfrm>
          <a:prstGeom prst="line">
            <a:avLst/>
          </a:prstGeom>
          <a:ln w="25400"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4" name="Group 113"/>
          <p:cNvGrpSpPr/>
          <p:nvPr/>
        </p:nvGrpSpPr>
        <p:grpSpPr>
          <a:xfrm>
            <a:off x="1961504" y="1943102"/>
            <a:ext cx="8254129" cy="3634788"/>
            <a:chOff x="1948252" y="1898927"/>
            <a:chExt cx="8254129" cy="3634788"/>
          </a:xfrm>
        </p:grpSpPr>
        <p:pic>
          <p:nvPicPr>
            <p:cNvPr id="101" name="Picture 10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286126" y="4305386"/>
              <a:ext cx="819150" cy="876300"/>
            </a:xfrm>
            <a:prstGeom prst="rect">
              <a:avLst/>
            </a:prstGeom>
          </p:spPr>
        </p:pic>
        <p:grpSp>
          <p:nvGrpSpPr>
            <p:cNvPr id="100" name="Group 99"/>
            <p:cNvGrpSpPr/>
            <p:nvPr/>
          </p:nvGrpSpPr>
          <p:grpSpPr>
            <a:xfrm>
              <a:off x="1948252" y="1898927"/>
              <a:ext cx="8254129" cy="3634788"/>
              <a:chOff x="1914483" y="1897632"/>
              <a:chExt cx="8254129" cy="3634788"/>
            </a:xfrm>
          </p:grpSpPr>
          <p:sp>
            <p:nvSpPr>
              <p:cNvPr id="98" name="Flowchart: Alternate Process 97"/>
              <p:cNvSpPr/>
              <p:nvPr/>
            </p:nvSpPr>
            <p:spPr>
              <a:xfrm>
                <a:off x="8248030" y="3717173"/>
                <a:ext cx="808328" cy="1815247"/>
              </a:xfrm>
              <a:prstGeom prst="flowChartAlternateProcess">
                <a:avLst/>
              </a:prstGeom>
              <a:solidFill>
                <a:schemeClr val="bg1"/>
              </a:solidFill>
              <a:ln w="28575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" name="Straight Connector 5"/>
              <p:cNvCxnSpPr>
                <a:cxnSpLocks/>
              </p:cNvCxnSpPr>
              <p:nvPr/>
            </p:nvCxnSpPr>
            <p:spPr>
              <a:xfrm flipH="1" flipV="1">
                <a:off x="2738370" y="2760687"/>
                <a:ext cx="2433846" cy="10856"/>
              </a:xfrm>
              <a:prstGeom prst="line">
                <a:avLst/>
              </a:prstGeom>
              <a:ln w="25400">
                <a:head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/>
              <p:cNvCxnSpPr>
                <a:cxnSpLocks/>
              </p:cNvCxnSpPr>
              <p:nvPr/>
            </p:nvCxnSpPr>
            <p:spPr>
              <a:xfrm flipH="1" flipV="1">
                <a:off x="7474411" y="4057245"/>
                <a:ext cx="769917" cy="7215"/>
              </a:xfrm>
              <a:prstGeom prst="line">
                <a:avLst/>
              </a:prstGeom>
              <a:ln w="25400">
                <a:head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>
                <a:cxnSpLocks/>
              </p:cNvCxnSpPr>
              <p:nvPr/>
            </p:nvCxnSpPr>
            <p:spPr>
              <a:xfrm>
                <a:off x="6001870" y="4834825"/>
                <a:ext cx="2242458" cy="8307"/>
              </a:xfrm>
              <a:prstGeom prst="line">
                <a:avLst/>
              </a:prstGeom>
              <a:ln w="25400">
                <a:head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>
                <a:cxnSpLocks/>
              </p:cNvCxnSpPr>
              <p:nvPr/>
            </p:nvCxnSpPr>
            <p:spPr>
              <a:xfrm flipH="1" flipV="1">
                <a:off x="5998171" y="5164537"/>
                <a:ext cx="2246157" cy="9204"/>
              </a:xfrm>
              <a:prstGeom prst="line">
                <a:avLst/>
              </a:prstGeom>
              <a:ln w="25400">
                <a:head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>
                <a:cxnSpLocks/>
              </p:cNvCxnSpPr>
              <p:nvPr/>
            </p:nvCxnSpPr>
            <p:spPr>
              <a:xfrm>
                <a:off x="2738370" y="5173741"/>
                <a:ext cx="2690412" cy="13301"/>
              </a:xfrm>
              <a:prstGeom prst="line">
                <a:avLst/>
              </a:prstGeom>
              <a:ln w="25400">
                <a:head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8" name="Group 37"/>
              <p:cNvGrpSpPr/>
              <p:nvPr/>
            </p:nvGrpSpPr>
            <p:grpSpPr>
              <a:xfrm>
                <a:off x="6751781" y="2438884"/>
                <a:ext cx="754001" cy="670760"/>
                <a:chOff x="1779815" y="682919"/>
                <a:chExt cx="754001" cy="670760"/>
              </a:xfrm>
            </p:grpSpPr>
            <p:pic>
              <p:nvPicPr>
                <p:cNvPr id="34" name="Picture 33"/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779815" y="682919"/>
                  <a:ext cx="656844" cy="670760"/>
                </a:xfrm>
                <a:prstGeom prst="rect">
                  <a:avLst/>
                </a:prstGeom>
              </p:spPr>
            </p:pic>
            <p:sp>
              <p:nvSpPr>
                <p:cNvPr id="36" name="TextBox 35"/>
                <p:cNvSpPr txBox="1"/>
                <p:nvPr/>
              </p:nvSpPr>
              <p:spPr>
                <a:xfrm flipH="1">
                  <a:off x="2383591" y="1068707"/>
                  <a:ext cx="122464" cy="196758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7" name="TextBox 36"/>
                <p:cNvSpPr txBox="1"/>
                <p:nvPr/>
              </p:nvSpPr>
              <p:spPr>
                <a:xfrm rot="1406576" flipH="1">
                  <a:off x="2381652" y="766883"/>
                  <a:ext cx="152164" cy="196758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endParaRPr lang="en-US" dirty="0"/>
                </a:p>
              </p:txBody>
            </p:sp>
          </p:grpSp>
          <p:cxnSp>
            <p:nvCxnSpPr>
              <p:cNvPr id="49" name="Straight Connector 48"/>
              <p:cNvCxnSpPr>
                <a:cxnSpLocks/>
              </p:cNvCxnSpPr>
              <p:nvPr/>
            </p:nvCxnSpPr>
            <p:spPr>
              <a:xfrm flipH="1" flipV="1">
                <a:off x="6003472" y="2771543"/>
                <a:ext cx="749755" cy="2721"/>
              </a:xfrm>
              <a:prstGeom prst="line">
                <a:avLst/>
              </a:prstGeom>
              <a:ln w="25400">
                <a:head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" name="Rectangle 57"/>
              <p:cNvSpPr/>
              <p:nvPr/>
            </p:nvSpPr>
            <p:spPr>
              <a:xfrm>
                <a:off x="5181600" y="2449928"/>
                <a:ext cx="816569" cy="3052158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308735" y="3713437"/>
                <a:ext cx="574690" cy="582386"/>
              </a:xfrm>
              <a:prstGeom prst="rect">
                <a:avLst/>
              </a:prstGeom>
            </p:spPr>
          </p:pic>
          <p:sp>
            <p:nvSpPr>
              <p:cNvPr id="66" name="Rectangle 65"/>
              <p:cNvSpPr/>
              <p:nvPr/>
            </p:nvSpPr>
            <p:spPr>
              <a:xfrm>
                <a:off x="5998169" y="4902927"/>
                <a:ext cx="2010487" cy="2462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000" dirty="0">
                    <a:latin typeface="az_ea_font"/>
                  </a:rPr>
                  <a:t>/messages/servicebound/feedback</a:t>
                </a:r>
                <a:endParaRPr lang="en-US" sz="1000" dirty="0"/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6012441" y="4574582"/>
                <a:ext cx="1595181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000" dirty="0"/>
                  <a:t>/messages/devicebound</a:t>
                </a:r>
              </a:p>
              <a:p>
                <a:endParaRPr lang="en-US" sz="1000" dirty="0"/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2708237" y="2522177"/>
                <a:ext cx="2502001" cy="2308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900" dirty="0">
                    <a:latin typeface="az_ea_font"/>
                  </a:rPr>
                  <a:t>/devices/{deviceId}/messages/events/</a:t>
                </a:r>
                <a:r>
                  <a:rPr lang="en-US" sz="900" b="1" i="1" dirty="0">
                    <a:latin typeface="az_ea_font"/>
                  </a:rPr>
                  <a:t>{propBag}</a:t>
                </a:r>
                <a:endParaRPr lang="en-US" sz="900" b="1" i="1" dirty="0"/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2699896" y="4885732"/>
                <a:ext cx="2464136" cy="2462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000" dirty="0"/>
                  <a:t>/devices/{deviceId}/messages/devicebound</a:t>
                </a:r>
              </a:p>
            </p:txBody>
          </p:sp>
          <p:pic>
            <p:nvPicPr>
              <p:cNvPr id="70" name="Picture 69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896145" y="3780483"/>
                <a:ext cx="589158" cy="582386"/>
              </a:xfrm>
              <a:prstGeom prst="rect">
                <a:avLst/>
              </a:prstGeom>
            </p:spPr>
          </p:pic>
          <p:cxnSp>
            <p:nvCxnSpPr>
              <p:cNvPr id="71" name="Straight Connector 70"/>
              <p:cNvCxnSpPr>
                <a:cxnSpLocks/>
              </p:cNvCxnSpPr>
              <p:nvPr/>
            </p:nvCxnSpPr>
            <p:spPr>
              <a:xfrm flipH="1" flipV="1">
                <a:off x="6007735" y="4071676"/>
                <a:ext cx="829378" cy="464"/>
              </a:xfrm>
              <a:prstGeom prst="line">
                <a:avLst/>
              </a:prstGeom>
              <a:ln w="25400">
                <a:head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/>
              <p:cNvCxnSpPr>
                <a:cxnSpLocks/>
                <a:stCxn id="96" idx="1"/>
              </p:cNvCxnSpPr>
              <p:nvPr/>
            </p:nvCxnSpPr>
            <p:spPr>
              <a:xfrm flipH="1" flipV="1">
                <a:off x="7474414" y="2767498"/>
                <a:ext cx="743216" cy="7504"/>
              </a:xfrm>
              <a:prstGeom prst="line">
                <a:avLst/>
              </a:prstGeom>
              <a:ln w="25400">
                <a:head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79" name="Picture 78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398773" y="4350526"/>
                <a:ext cx="526807" cy="460317"/>
              </a:xfrm>
              <a:prstGeom prst="rect">
                <a:avLst/>
              </a:prstGeom>
            </p:spPr>
          </p:pic>
          <p:sp>
            <p:nvSpPr>
              <p:cNvPr id="81" name="Rectangle 80"/>
              <p:cNvSpPr/>
              <p:nvPr/>
            </p:nvSpPr>
            <p:spPr>
              <a:xfrm>
                <a:off x="5934148" y="3838680"/>
                <a:ext cx="976552" cy="2308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900" dirty="0">
                    <a:latin typeface="az_ea_font"/>
                  </a:rPr>
                  <a:t>CustomEndpoint</a:t>
                </a:r>
                <a:endParaRPr lang="en-US" sz="900" dirty="0"/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6438124" y="3528004"/>
                <a:ext cx="1522262" cy="2308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900" b="1" dirty="0">
                    <a:latin typeface="az_ea_font"/>
                  </a:rPr>
                  <a:t>Custom Service Bus Queue</a:t>
                </a:r>
                <a:endParaRPr lang="en-US" sz="900" b="1" dirty="0"/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6606111" y="2186950"/>
                <a:ext cx="1030276" cy="2308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900" b="1" dirty="0">
                    <a:latin typeface="az_ea_font"/>
                  </a:rPr>
                  <a:t>Stream Analytics</a:t>
                </a:r>
                <a:endParaRPr lang="en-US" sz="900" b="1" dirty="0"/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5189784" y="2527743"/>
                <a:ext cx="808385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400" b="1" dirty="0">
                    <a:solidFill>
                      <a:srgbClr val="0070C0"/>
                    </a:solidFill>
                    <a:latin typeface="az_ea_font"/>
                  </a:rPr>
                  <a:t>IoT Hub</a:t>
                </a:r>
                <a:endParaRPr lang="en-US" sz="1400" b="1" dirty="0">
                  <a:solidFill>
                    <a:srgbClr val="0070C0"/>
                  </a:solidFill>
                </a:endParaRPr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8217630" y="3717173"/>
                <a:ext cx="862397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rgbClr val="0070C0"/>
                    </a:solidFill>
                    <a:latin typeface="az_ea_font"/>
                  </a:rPr>
                  <a:t>Worker</a:t>
                </a:r>
              </a:p>
              <a:p>
                <a:pPr algn="ctr"/>
                <a:r>
                  <a:rPr lang="en-US" sz="1400" b="1" dirty="0">
                    <a:solidFill>
                      <a:srgbClr val="0070C0"/>
                    </a:solidFill>
                    <a:latin typeface="az_ea_font"/>
                  </a:rPr>
                  <a:t>Role</a:t>
                </a:r>
                <a:endParaRPr lang="en-US" sz="1400" b="1" dirty="0">
                  <a:solidFill>
                    <a:srgbClr val="0070C0"/>
                  </a:solidFill>
                </a:endParaRPr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6372290" y="1897632"/>
                <a:ext cx="1745250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600" b="1" dirty="0">
                    <a:solidFill>
                      <a:srgbClr val="0070C0"/>
                    </a:solidFill>
                    <a:latin typeface="az_ea_font"/>
                  </a:rPr>
                  <a:t>Telemetry Path</a:t>
                </a:r>
                <a:endParaRPr lang="en-US" sz="1600" b="1" dirty="0">
                  <a:solidFill>
                    <a:srgbClr val="0070C0"/>
                  </a:solidFill>
                </a:endParaRPr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6333723" y="3276603"/>
                <a:ext cx="2080674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400" b="1" dirty="0">
                    <a:solidFill>
                      <a:srgbClr val="0070C0"/>
                    </a:solidFill>
                    <a:latin typeface="az_ea_font"/>
                  </a:rPr>
                  <a:t>Non-Telemetry Path</a:t>
                </a:r>
                <a:endParaRPr lang="en-US" sz="1400" b="1" dirty="0">
                  <a:solidFill>
                    <a:srgbClr val="0070C0"/>
                  </a:solidFill>
                </a:endParaRPr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1914483" y="2461442"/>
                <a:ext cx="816569" cy="3052158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Rectangle 91"/>
              <p:cNvSpPr/>
              <p:nvPr/>
            </p:nvSpPr>
            <p:spPr>
              <a:xfrm rot="16200000">
                <a:off x="1638189" y="3874436"/>
                <a:ext cx="1434259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b="1" dirty="0">
                    <a:solidFill>
                      <a:srgbClr val="00B050"/>
                    </a:solidFill>
                    <a:latin typeface="az_ea_font"/>
                  </a:rPr>
                  <a:t>Device</a:t>
                </a:r>
                <a:r>
                  <a:rPr lang="en-US" sz="1400" b="1" dirty="0">
                    <a:solidFill>
                      <a:srgbClr val="00B050"/>
                    </a:solidFill>
                    <a:latin typeface="az_ea_font"/>
                  </a:rPr>
                  <a:t> (Thing)</a:t>
                </a:r>
                <a:endParaRPr lang="en-US" sz="1400" b="1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93" name="Rectangle 92"/>
              <p:cNvSpPr/>
              <p:nvPr/>
            </p:nvSpPr>
            <p:spPr>
              <a:xfrm>
                <a:off x="5977443" y="4053387"/>
                <a:ext cx="628668" cy="2308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900" dirty="0"/>
                  <a:t>Rule ABC</a:t>
                </a:r>
              </a:p>
            </p:txBody>
          </p:sp>
          <p:sp>
            <p:nvSpPr>
              <p:cNvPr id="94" name="Rectangle 93"/>
              <p:cNvSpPr/>
              <p:nvPr/>
            </p:nvSpPr>
            <p:spPr>
              <a:xfrm>
                <a:off x="6073067" y="2747125"/>
                <a:ext cx="680159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900" dirty="0"/>
                  <a:t>No-Rules</a:t>
                </a:r>
              </a:p>
              <a:p>
                <a:r>
                  <a:rPr lang="en-US" sz="900" dirty="0"/>
                  <a:t>No-Match</a:t>
                </a:r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5949848" y="2528875"/>
                <a:ext cx="976552" cy="2308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900" dirty="0">
                    <a:latin typeface="az_ea_font"/>
                  </a:rPr>
                  <a:t>DefaultEndpoint</a:t>
                </a:r>
                <a:endParaRPr lang="en-US" sz="900" dirty="0"/>
              </a:p>
            </p:txBody>
          </p:sp>
          <p:pic>
            <p:nvPicPr>
              <p:cNvPr id="96" name="Picture 95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217630" y="1910424"/>
                <a:ext cx="838727" cy="1729156"/>
              </a:xfrm>
              <a:prstGeom prst="rect">
                <a:avLst/>
              </a:prstGeom>
            </p:spPr>
          </p:pic>
          <p:sp>
            <p:nvSpPr>
              <p:cNvPr id="99" name="Rectangle 98"/>
              <p:cNvSpPr/>
              <p:nvPr/>
            </p:nvSpPr>
            <p:spPr>
              <a:xfrm rot="16200000">
                <a:off x="1970464" y="3965287"/>
                <a:ext cx="1257106" cy="2462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000" i="1" dirty="0">
                    <a:latin typeface="az_ea_font"/>
                  </a:rPr>
                  <a:t>MQTT, AMQP, HTTP</a:t>
                </a:r>
                <a:endParaRPr lang="en-US" sz="1000" i="1" dirty="0"/>
              </a:p>
            </p:txBody>
          </p:sp>
          <p:cxnSp>
            <p:nvCxnSpPr>
              <p:cNvPr id="102" name="Straight Connector 101"/>
              <p:cNvCxnSpPr>
                <a:cxnSpLocks/>
                <a:stCxn id="98" idx="3"/>
              </p:cNvCxnSpPr>
              <p:nvPr/>
            </p:nvCxnSpPr>
            <p:spPr>
              <a:xfrm flipV="1">
                <a:off x="9056358" y="4624796"/>
                <a:ext cx="263528" cy="1"/>
              </a:xfrm>
              <a:prstGeom prst="line">
                <a:avLst/>
              </a:prstGeom>
              <a:ln w="25400"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1" name="Rectangle 110"/>
              <p:cNvSpPr/>
              <p:nvPr/>
            </p:nvSpPr>
            <p:spPr>
              <a:xfrm>
                <a:off x="9007056" y="3991831"/>
                <a:ext cx="1161556" cy="35394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900" b="1" dirty="0">
                    <a:solidFill>
                      <a:srgbClr val="0070C0"/>
                    </a:solidFill>
                  </a:rPr>
                  <a:t>Azure Storage Table</a:t>
                </a:r>
              </a:p>
              <a:p>
                <a:pPr algn="ctr"/>
                <a:r>
                  <a:rPr lang="en-US" sz="800" b="1" i="1" dirty="0">
                    <a:solidFill>
                      <a:srgbClr val="0070C0"/>
                    </a:solidFill>
                  </a:rPr>
                  <a:t>(states)</a:t>
                </a:r>
              </a:p>
            </p:txBody>
          </p:sp>
          <p:sp>
            <p:nvSpPr>
              <p:cNvPr id="115" name="Rectangle 114"/>
              <p:cNvSpPr/>
              <p:nvPr/>
            </p:nvSpPr>
            <p:spPr>
              <a:xfrm>
                <a:off x="8324621" y="4950559"/>
                <a:ext cx="682434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900" dirty="0">
                    <a:latin typeface="az_ea_font"/>
                  </a:rPr>
                  <a:t>VETER Pattern</a:t>
                </a:r>
                <a:endParaRPr lang="en-US" sz="900" dirty="0"/>
              </a:p>
            </p:txBody>
          </p:sp>
        </p:grpSp>
        <p:sp>
          <p:nvSpPr>
            <p:cNvPr id="113" name="TextBox 112"/>
            <p:cNvSpPr txBox="1"/>
            <p:nvPr/>
          </p:nvSpPr>
          <p:spPr>
            <a:xfrm>
              <a:off x="9439391" y="4930687"/>
              <a:ext cx="467304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</p:grpSp>
      <p:sp>
        <p:nvSpPr>
          <p:cNvPr id="116" name="Rectangle 115"/>
          <p:cNvSpPr/>
          <p:nvPr/>
        </p:nvSpPr>
        <p:spPr>
          <a:xfrm>
            <a:off x="1179443" y="216078"/>
            <a:ext cx="996121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0070C0"/>
                </a:solidFill>
              </a:rPr>
              <a:t>Azure IoT Hub Telemetry and Non-Telemetry Paths</a:t>
            </a:r>
            <a:endParaRPr lang="en-US" sz="3600" dirty="0">
              <a:solidFill>
                <a:srgbClr val="0070C0"/>
              </a:solidFill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3439385" y="714134"/>
            <a:ext cx="5211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Device-To-Cloud, Cloud-to-Device, Device-To-Device</a:t>
            </a:r>
          </a:p>
        </p:txBody>
      </p:sp>
    </p:spTree>
    <p:extLst>
      <p:ext uri="{BB962C8B-B14F-4D97-AF65-F5344CB8AC3E}">
        <p14:creationId xmlns:p14="http://schemas.microsoft.com/office/powerpoint/2010/main" val="68438283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1895661" y="914914"/>
            <a:ext cx="7624296" cy="4971820"/>
            <a:chOff x="1895661" y="914914"/>
            <a:chExt cx="7624296" cy="4971820"/>
          </a:xfrm>
        </p:grpSpPr>
        <p:pic>
          <p:nvPicPr>
            <p:cNvPr id="1026" name="Picture 2" descr="https://docs.microsoft.com/en-us/azure/iot-hub/media/iot-hub-devguide-device-twins/twin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95661" y="1086311"/>
              <a:ext cx="7624296" cy="3807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/>
            <p:cNvSpPr txBox="1"/>
            <p:nvPr/>
          </p:nvSpPr>
          <p:spPr>
            <a:xfrm>
              <a:off x="4514173" y="960407"/>
              <a:ext cx="257067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solidFill>
                    <a:schemeClr val="accent1">
                      <a:lumMod val="75000"/>
                    </a:schemeClr>
                  </a:solidFill>
                </a:rPr>
                <a:t>Azure IoT Hub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2738289" y="1623433"/>
              <a:ext cx="10947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MQTT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686139" y="1525666"/>
              <a:ext cx="10947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REST</a:t>
              </a:r>
            </a:p>
          </p:txBody>
        </p:sp>
        <p:sp>
          <p:nvSpPr>
            <p:cNvPr id="4" name="Rectangle 3"/>
            <p:cNvSpPr/>
            <p:nvPr/>
          </p:nvSpPr>
          <p:spPr>
            <a:xfrm>
              <a:off x="4667533" y="4567451"/>
              <a:ext cx="2188191" cy="67706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Rectangle 1"/>
            <p:cNvSpPr/>
            <p:nvPr/>
          </p:nvSpPr>
          <p:spPr>
            <a:xfrm>
              <a:off x="4090273" y="914914"/>
              <a:ext cx="3371619" cy="4971820"/>
            </a:xfrm>
            <a:prstGeom prst="rect">
              <a:avLst/>
            </a:prstGeom>
            <a:solidFill>
              <a:schemeClr val="accent1">
                <a:alpha val="2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4871354" y="5309323"/>
              <a:ext cx="2571929" cy="469839"/>
              <a:chOff x="4858291" y="4809527"/>
              <a:chExt cx="2571929" cy="469839"/>
            </a:xfrm>
          </p:grpSpPr>
          <p:sp>
            <p:nvSpPr>
              <p:cNvPr id="9" name="Rectangle 8"/>
              <p:cNvSpPr/>
              <p:nvPr/>
            </p:nvSpPr>
            <p:spPr>
              <a:xfrm>
                <a:off x="4858291" y="4809527"/>
                <a:ext cx="1847309" cy="469839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5477145" y="4834268"/>
                <a:ext cx="6096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Jobs</a:t>
                </a:r>
              </a:p>
            </p:txBody>
          </p:sp>
          <p:cxnSp>
            <p:nvCxnSpPr>
              <p:cNvPr id="14" name="Straight Connector 13"/>
              <p:cNvCxnSpPr/>
              <p:nvPr/>
            </p:nvCxnSpPr>
            <p:spPr>
              <a:xfrm>
                <a:off x="6705600" y="5051066"/>
                <a:ext cx="724620" cy="0"/>
              </a:xfrm>
              <a:prstGeom prst="line">
                <a:avLst/>
              </a:prstGeom>
              <a:ln>
                <a:headEnd type="none"/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8" name="Group 7"/>
            <p:cNvGrpSpPr/>
            <p:nvPr/>
          </p:nvGrpSpPr>
          <p:grpSpPr>
            <a:xfrm>
              <a:off x="2705483" y="4639172"/>
              <a:ext cx="6188050" cy="551222"/>
              <a:chOff x="2728907" y="5360748"/>
              <a:chExt cx="6188050" cy="551222"/>
            </a:xfrm>
          </p:grpSpPr>
          <p:sp>
            <p:nvSpPr>
              <p:cNvPr id="10" name="Rectangle 9"/>
              <p:cNvSpPr/>
              <p:nvPr/>
            </p:nvSpPr>
            <p:spPr>
              <a:xfrm>
                <a:off x="4875853" y="5360748"/>
                <a:ext cx="1847309" cy="469839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5032076" y="5436845"/>
                <a:ext cx="167352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DirectMethods</a:t>
                </a:r>
              </a:p>
            </p:txBody>
          </p:sp>
          <p:cxnSp>
            <p:nvCxnSpPr>
              <p:cNvPr id="17" name="Straight Connector 16"/>
              <p:cNvCxnSpPr>
                <a:cxnSpLocks/>
              </p:cNvCxnSpPr>
              <p:nvPr/>
            </p:nvCxnSpPr>
            <p:spPr>
              <a:xfrm>
                <a:off x="6705600" y="5597405"/>
                <a:ext cx="761107" cy="0"/>
              </a:xfrm>
              <a:prstGeom prst="line">
                <a:avLst/>
              </a:prstGeom>
              <a:ln>
                <a:headEnd type="none"/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/>
              <p:nvPr/>
            </p:nvCxnSpPr>
            <p:spPr>
              <a:xfrm flipH="1">
                <a:off x="4095829" y="5595667"/>
                <a:ext cx="786933" cy="0"/>
              </a:xfrm>
              <a:prstGeom prst="line">
                <a:avLst/>
              </a:prstGeom>
              <a:ln>
                <a:headEnd type="none"/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24" name="TextBox 23"/>
              <p:cNvSpPr txBox="1"/>
              <p:nvPr/>
            </p:nvSpPr>
            <p:spPr>
              <a:xfrm>
                <a:off x="2728907" y="5450305"/>
                <a:ext cx="136692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onDeviceMethod</a:t>
                </a:r>
              </a:p>
              <a:p>
                <a:endParaRPr lang="en-US" sz="1200" dirty="0"/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7550035" y="5436450"/>
                <a:ext cx="136692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InvokeMethod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7205448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625534" y="1424047"/>
            <a:ext cx="11482754" cy="4990722"/>
            <a:chOff x="387275" y="780103"/>
            <a:chExt cx="11482754" cy="4990722"/>
          </a:xfrm>
        </p:grpSpPr>
        <p:pic>
          <p:nvPicPr>
            <p:cNvPr id="1026" name="Picture 2" descr="https://docs.microsoft.com/en-us/azure/iot-hub/media/iot-hub-devguide-device-twins/twin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45733" y="976841"/>
              <a:ext cx="7624296" cy="3807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5" name="Group 14"/>
            <p:cNvGrpSpPr/>
            <p:nvPr/>
          </p:nvGrpSpPr>
          <p:grpSpPr>
            <a:xfrm>
              <a:off x="387275" y="780103"/>
              <a:ext cx="10856330" cy="4990722"/>
              <a:chOff x="387275" y="780103"/>
              <a:chExt cx="10856330" cy="4990722"/>
            </a:xfrm>
          </p:grpSpPr>
          <p:sp>
            <p:nvSpPr>
              <p:cNvPr id="3" name="TextBox 2"/>
              <p:cNvSpPr txBox="1"/>
              <p:nvPr/>
            </p:nvSpPr>
            <p:spPr>
              <a:xfrm>
                <a:off x="6954398" y="780103"/>
                <a:ext cx="257067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b="1" dirty="0">
                    <a:solidFill>
                      <a:schemeClr val="accent1">
                        <a:lumMod val="75000"/>
                      </a:schemeClr>
                    </a:solidFill>
                  </a:rPr>
                  <a:t>Azure IoT Hub</a:t>
                </a:r>
              </a:p>
            </p:txBody>
          </p:sp>
          <p:sp>
            <p:nvSpPr>
              <p:cNvPr id="4" name="Rectangle 3"/>
              <p:cNvSpPr/>
              <p:nvPr/>
            </p:nvSpPr>
            <p:spPr>
              <a:xfrm>
                <a:off x="7017605" y="4457981"/>
                <a:ext cx="2188191" cy="677069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" name="Rectangle 1"/>
              <p:cNvSpPr/>
              <p:nvPr/>
            </p:nvSpPr>
            <p:spPr>
              <a:xfrm>
                <a:off x="6421026" y="799005"/>
                <a:ext cx="3371619" cy="4971820"/>
              </a:xfrm>
              <a:prstGeom prst="rect">
                <a:avLst/>
              </a:prstGeom>
              <a:solidFill>
                <a:schemeClr val="accent1">
                  <a:alpha val="2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7221426" y="5199853"/>
                <a:ext cx="1847309" cy="469839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7840280" y="5224594"/>
                <a:ext cx="6096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Jobs</a:t>
                </a:r>
              </a:p>
            </p:txBody>
          </p:sp>
          <p:cxnSp>
            <p:nvCxnSpPr>
              <p:cNvPr id="14" name="Straight Connector 13"/>
              <p:cNvCxnSpPr/>
              <p:nvPr/>
            </p:nvCxnSpPr>
            <p:spPr>
              <a:xfrm>
                <a:off x="9068735" y="5441392"/>
                <a:ext cx="724620" cy="0"/>
              </a:xfrm>
              <a:prstGeom prst="line">
                <a:avLst/>
              </a:prstGeom>
              <a:ln>
                <a:headEnd type="none"/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10" name="Rectangle 9"/>
              <p:cNvSpPr/>
              <p:nvPr/>
            </p:nvSpPr>
            <p:spPr>
              <a:xfrm>
                <a:off x="7202501" y="4529702"/>
                <a:ext cx="1847309" cy="469839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7358724" y="4605799"/>
                <a:ext cx="167352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DirectMethods</a:t>
                </a:r>
              </a:p>
            </p:txBody>
          </p:sp>
          <p:cxnSp>
            <p:nvCxnSpPr>
              <p:cNvPr id="17" name="Straight Connector 16"/>
              <p:cNvCxnSpPr>
                <a:cxnSpLocks/>
              </p:cNvCxnSpPr>
              <p:nvPr/>
            </p:nvCxnSpPr>
            <p:spPr>
              <a:xfrm>
                <a:off x="9032248" y="4766359"/>
                <a:ext cx="761107" cy="0"/>
              </a:xfrm>
              <a:prstGeom prst="line">
                <a:avLst/>
              </a:prstGeom>
              <a:ln>
                <a:headEnd type="none"/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/>
              <p:nvPr/>
            </p:nvCxnSpPr>
            <p:spPr>
              <a:xfrm flipH="1">
                <a:off x="6422477" y="4764621"/>
                <a:ext cx="786933" cy="0"/>
              </a:xfrm>
              <a:prstGeom prst="line">
                <a:avLst/>
              </a:prstGeom>
              <a:ln>
                <a:headEnd type="none"/>
                <a:tailEnd type="oval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25" name="TextBox 24"/>
              <p:cNvSpPr txBox="1"/>
              <p:nvPr/>
            </p:nvSpPr>
            <p:spPr>
              <a:xfrm>
                <a:off x="9876683" y="4605404"/>
                <a:ext cx="136692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InvokeMethod</a:t>
                </a: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4642834" y="998112"/>
                <a:ext cx="1693572" cy="347085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387275" y="785610"/>
                <a:ext cx="3371619" cy="4927259"/>
              </a:xfrm>
              <a:prstGeom prst="rect">
                <a:avLst/>
              </a:prstGeom>
              <a:solidFill>
                <a:schemeClr val="accent1">
                  <a:alpha val="2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20" name="TextBox 19"/>
          <p:cNvSpPr txBox="1"/>
          <p:nvPr/>
        </p:nvSpPr>
        <p:spPr>
          <a:xfrm>
            <a:off x="1345841" y="1403798"/>
            <a:ext cx="17282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IoT Device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133341" y="2266681"/>
            <a:ext cx="2170091" cy="35545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1307207" y="3329190"/>
            <a:ext cx="1854556" cy="164849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1455312" y="2286001"/>
            <a:ext cx="1464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Device Twin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590540" y="3374266"/>
            <a:ext cx="1174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Properties</a:t>
            </a:r>
          </a:p>
        </p:txBody>
      </p:sp>
      <p:sp>
        <p:nvSpPr>
          <p:cNvPr id="26" name="Rectangle 25"/>
          <p:cNvSpPr/>
          <p:nvPr/>
        </p:nvSpPr>
        <p:spPr>
          <a:xfrm>
            <a:off x="1307204" y="5151549"/>
            <a:ext cx="1835241" cy="5022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1410235" y="3805706"/>
            <a:ext cx="1635617" cy="515155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1693572" y="3844345"/>
            <a:ext cx="1049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Desired</a:t>
            </a:r>
          </a:p>
        </p:txBody>
      </p:sp>
      <p:sp>
        <p:nvSpPr>
          <p:cNvPr id="34" name="Rectangle 33"/>
          <p:cNvSpPr/>
          <p:nvPr/>
        </p:nvSpPr>
        <p:spPr>
          <a:xfrm>
            <a:off x="1423114" y="4391695"/>
            <a:ext cx="1635617" cy="515155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1706451" y="4430334"/>
            <a:ext cx="1049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Reported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423115" y="5203065"/>
            <a:ext cx="1616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DirectMethods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345303" y="2060140"/>
            <a:ext cx="1094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REST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708434" y="2061316"/>
            <a:ext cx="1094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MQTT</a:t>
            </a:r>
          </a:p>
        </p:txBody>
      </p:sp>
      <p:cxnSp>
        <p:nvCxnSpPr>
          <p:cNvPr id="38" name="Straight Arrow Connector 37"/>
          <p:cNvCxnSpPr>
            <a:cxnSpLocks/>
          </p:cNvCxnSpPr>
          <p:nvPr/>
        </p:nvCxnSpPr>
        <p:spPr>
          <a:xfrm flipH="1">
            <a:off x="3052294" y="4108361"/>
            <a:ext cx="3561007" cy="0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cxnSpLocks/>
          </p:cNvCxnSpPr>
          <p:nvPr/>
        </p:nvCxnSpPr>
        <p:spPr>
          <a:xfrm flipH="1">
            <a:off x="3065172" y="4675031"/>
            <a:ext cx="3586768" cy="0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cxnSpLocks/>
          </p:cNvCxnSpPr>
          <p:nvPr/>
        </p:nvCxnSpPr>
        <p:spPr>
          <a:xfrm flipH="1">
            <a:off x="3136006" y="5402687"/>
            <a:ext cx="3503053" cy="0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4405173" y="5044262"/>
            <a:ext cx="16285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Request/Response</a:t>
            </a:r>
          </a:p>
          <a:p>
            <a:endParaRPr lang="en-US" sz="1200" dirty="0"/>
          </a:p>
        </p:txBody>
      </p:sp>
      <p:sp>
        <p:nvSpPr>
          <p:cNvPr id="46" name="TextBox 45"/>
          <p:cNvSpPr txBox="1"/>
          <p:nvPr/>
        </p:nvSpPr>
        <p:spPr>
          <a:xfrm>
            <a:off x="3986608" y="3775693"/>
            <a:ext cx="23047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Read, </a:t>
            </a:r>
            <a:r>
              <a:rPr lang="en-US" sz="1400" b="1" dirty="0"/>
              <a:t>Change Notification</a:t>
            </a:r>
            <a:endParaRPr lang="en-US" sz="1200" b="1" dirty="0"/>
          </a:p>
        </p:txBody>
      </p:sp>
      <p:sp>
        <p:nvSpPr>
          <p:cNvPr id="47" name="TextBox 46"/>
          <p:cNvSpPr txBox="1"/>
          <p:nvPr/>
        </p:nvSpPr>
        <p:spPr>
          <a:xfrm>
            <a:off x="4579036" y="4303726"/>
            <a:ext cx="14740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Read, Write</a:t>
            </a:r>
            <a:endParaRPr lang="en-US" sz="1200" dirty="0"/>
          </a:p>
        </p:txBody>
      </p:sp>
      <p:sp>
        <p:nvSpPr>
          <p:cNvPr id="48" name="TextBox 47"/>
          <p:cNvSpPr txBox="1"/>
          <p:nvPr/>
        </p:nvSpPr>
        <p:spPr>
          <a:xfrm>
            <a:off x="1495155" y="1816618"/>
            <a:ext cx="13703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Real Device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7503150" y="1777981"/>
            <a:ext cx="1872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Virtual Device</a:t>
            </a:r>
          </a:p>
        </p:txBody>
      </p:sp>
      <p:sp>
        <p:nvSpPr>
          <p:cNvPr id="50" name="Rectangle 49"/>
          <p:cNvSpPr/>
          <p:nvPr/>
        </p:nvSpPr>
        <p:spPr>
          <a:xfrm>
            <a:off x="3542717" y="160986"/>
            <a:ext cx="525355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0070C0"/>
                </a:solidFill>
              </a:rPr>
              <a:t>Azure IoT Virtual Device</a:t>
            </a:r>
            <a:endParaRPr lang="en-US" sz="3600" dirty="0">
              <a:solidFill>
                <a:srgbClr val="0070C0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4618282" y="1777980"/>
            <a:ext cx="1094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IoT Edge</a:t>
            </a:r>
          </a:p>
        </p:txBody>
      </p:sp>
    </p:spTree>
    <p:extLst>
      <p:ext uri="{BB962C8B-B14F-4D97-AF65-F5344CB8AC3E}">
        <p14:creationId xmlns:p14="http://schemas.microsoft.com/office/powerpoint/2010/main" val="355984488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6451" y="-683383"/>
            <a:ext cx="574690" cy="582386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778" y="-867384"/>
            <a:ext cx="642977" cy="670760"/>
          </a:xfrm>
          <a:prstGeom prst="rect">
            <a:avLst/>
          </a:prstGeom>
        </p:spPr>
      </p:pic>
      <p:cxnSp>
        <p:nvCxnSpPr>
          <p:cNvPr id="56" name="Straight Connector 55"/>
          <p:cNvCxnSpPr>
            <a:cxnSpLocks/>
          </p:cNvCxnSpPr>
          <p:nvPr/>
        </p:nvCxnSpPr>
        <p:spPr>
          <a:xfrm flipH="1">
            <a:off x="4426489" y="-529823"/>
            <a:ext cx="1891610" cy="51287"/>
          </a:xfrm>
          <a:prstGeom prst="line">
            <a:avLst/>
          </a:prstGeom>
          <a:ln w="25400"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TextBox 116"/>
          <p:cNvSpPr txBox="1"/>
          <p:nvPr/>
        </p:nvSpPr>
        <p:spPr>
          <a:xfrm>
            <a:off x="2092456" y="323139"/>
            <a:ext cx="81432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B0F0"/>
                </a:solidFill>
              </a:rPr>
              <a:t>Updating Device twin reported/ properties </a:t>
            </a:r>
          </a:p>
        </p:txBody>
      </p:sp>
      <p:sp>
        <p:nvSpPr>
          <p:cNvPr id="113" name="TextBox 112"/>
          <p:cNvSpPr txBox="1"/>
          <p:nvPr/>
        </p:nvSpPr>
        <p:spPr>
          <a:xfrm>
            <a:off x="9437145" y="4978737"/>
            <a:ext cx="46730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grpSp>
        <p:nvGrpSpPr>
          <p:cNvPr id="33" name="Group 32"/>
          <p:cNvGrpSpPr/>
          <p:nvPr/>
        </p:nvGrpSpPr>
        <p:grpSpPr>
          <a:xfrm>
            <a:off x="887473" y="1946977"/>
            <a:ext cx="8224077" cy="4135415"/>
            <a:chOff x="887473" y="1946977"/>
            <a:chExt cx="8224077" cy="4135415"/>
          </a:xfrm>
        </p:grpSpPr>
        <p:sp>
          <p:nvSpPr>
            <p:cNvPr id="98" name="Flowchart: Alternate Process 97"/>
            <p:cNvSpPr/>
            <p:nvPr/>
          </p:nvSpPr>
          <p:spPr>
            <a:xfrm>
              <a:off x="8283807" y="3915668"/>
              <a:ext cx="808328" cy="1635039"/>
            </a:xfrm>
            <a:prstGeom prst="flowChartAlternateProcess">
              <a:avLst/>
            </a:prstGeom>
            <a:solidFill>
              <a:schemeClr val="bg1"/>
            </a:solidFill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Connector 5"/>
            <p:cNvCxnSpPr>
              <a:cxnSpLocks/>
            </p:cNvCxnSpPr>
            <p:nvPr/>
          </p:nvCxnSpPr>
          <p:spPr>
            <a:xfrm flipH="1">
              <a:off x="1725564" y="2800482"/>
              <a:ext cx="2666491" cy="2803"/>
            </a:xfrm>
            <a:prstGeom prst="line">
              <a:avLst/>
            </a:prstGeom>
            <a:ln w="25400"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>
              <a:cxnSpLocks/>
            </p:cNvCxnSpPr>
            <p:nvPr/>
          </p:nvCxnSpPr>
          <p:spPr>
            <a:xfrm flipH="1" flipV="1">
              <a:off x="7505934" y="4106590"/>
              <a:ext cx="769917" cy="7215"/>
            </a:xfrm>
            <a:prstGeom prst="line">
              <a:avLst/>
            </a:prstGeom>
            <a:ln w="25400"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cxnSpLocks/>
            </p:cNvCxnSpPr>
            <p:nvPr/>
          </p:nvCxnSpPr>
          <p:spPr>
            <a:xfrm flipH="1">
              <a:off x="6039260" y="5966550"/>
              <a:ext cx="1855249" cy="13878"/>
            </a:xfrm>
            <a:prstGeom prst="line">
              <a:avLst/>
            </a:prstGeom>
            <a:ln w="25400">
              <a:prstDash val="sysDash"/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cxnSpLocks/>
            </p:cNvCxnSpPr>
            <p:nvPr/>
          </p:nvCxnSpPr>
          <p:spPr>
            <a:xfrm flipV="1">
              <a:off x="1719188" y="5969107"/>
              <a:ext cx="2681637" cy="2024"/>
            </a:xfrm>
            <a:prstGeom prst="line">
              <a:avLst/>
            </a:prstGeom>
            <a:ln w="25400"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8" name="Group 37"/>
            <p:cNvGrpSpPr/>
            <p:nvPr/>
          </p:nvGrpSpPr>
          <p:grpSpPr>
            <a:xfrm>
              <a:off x="6783304" y="2488229"/>
              <a:ext cx="754001" cy="670760"/>
              <a:chOff x="1779815" y="682919"/>
              <a:chExt cx="754001" cy="670760"/>
            </a:xfrm>
          </p:grpSpPr>
          <p:pic>
            <p:nvPicPr>
              <p:cNvPr id="34" name="Picture 33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79815" y="682919"/>
                <a:ext cx="656844" cy="670760"/>
              </a:xfrm>
              <a:prstGeom prst="rect">
                <a:avLst/>
              </a:prstGeom>
            </p:spPr>
          </p:pic>
          <p:sp>
            <p:nvSpPr>
              <p:cNvPr id="36" name="TextBox 35"/>
              <p:cNvSpPr txBox="1"/>
              <p:nvPr/>
            </p:nvSpPr>
            <p:spPr>
              <a:xfrm flipH="1">
                <a:off x="2383591" y="1068707"/>
                <a:ext cx="122464" cy="19675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37" name="TextBox 36"/>
              <p:cNvSpPr txBox="1"/>
              <p:nvPr/>
            </p:nvSpPr>
            <p:spPr>
              <a:xfrm rot="1406576" flipH="1">
                <a:off x="2381652" y="766883"/>
                <a:ext cx="152164" cy="19675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</p:grpSp>
        <p:cxnSp>
          <p:nvCxnSpPr>
            <p:cNvPr id="49" name="Straight Connector 48"/>
            <p:cNvCxnSpPr>
              <a:cxnSpLocks/>
            </p:cNvCxnSpPr>
            <p:nvPr/>
          </p:nvCxnSpPr>
          <p:spPr>
            <a:xfrm flipH="1" flipV="1">
              <a:off x="6034995" y="2820888"/>
              <a:ext cx="749755" cy="2721"/>
            </a:xfrm>
            <a:prstGeom prst="line">
              <a:avLst/>
            </a:prstGeom>
            <a:ln w="25400"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Rectangle 57"/>
            <p:cNvSpPr/>
            <p:nvPr/>
          </p:nvSpPr>
          <p:spPr>
            <a:xfrm>
              <a:off x="4408781" y="2484280"/>
              <a:ext cx="1603203" cy="3580955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587012" y="2569951"/>
              <a:ext cx="366818" cy="371730"/>
            </a:xfrm>
            <a:prstGeom prst="rect">
              <a:avLst/>
            </a:prstGeom>
          </p:spPr>
        </p:pic>
        <p:sp>
          <p:nvSpPr>
            <p:cNvPr id="66" name="Rectangle 65"/>
            <p:cNvSpPr/>
            <p:nvPr/>
          </p:nvSpPr>
          <p:spPr>
            <a:xfrm>
              <a:off x="5974804" y="5724590"/>
              <a:ext cx="1996343" cy="25583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000" dirty="0">
                  <a:latin typeface="az_ea_font"/>
                </a:rPr>
                <a:t>/messages/servicebound/feedback</a:t>
              </a:r>
              <a:endParaRPr lang="en-US" sz="1000" dirty="0"/>
            </a:p>
          </p:txBody>
        </p:sp>
        <p:sp>
          <p:nvSpPr>
            <p:cNvPr id="69" name="Rectangle 68"/>
            <p:cNvSpPr/>
            <p:nvPr/>
          </p:nvSpPr>
          <p:spPr>
            <a:xfrm>
              <a:off x="1946397" y="5724910"/>
              <a:ext cx="2464136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000" dirty="0"/>
                <a:t>/devices/{deviceId}/messages/devicebound</a:t>
              </a:r>
            </a:p>
          </p:txBody>
        </p:sp>
        <p:pic>
          <p:nvPicPr>
            <p:cNvPr id="70" name="Picture 6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927668" y="3829828"/>
              <a:ext cx="589158" cy="582386"/>
            </a:xfrm>
            <a:prstGeom prst="rect">
              <a:avLst/>
            </a:prstGeom>
          </p:spPr>
        </p:pic>
        <p:cxnSp>
          <p:nvCxnSpPr>
            <p:cNvPr id="71" name="Straight Connector 70"/>
            <p:cNvCxnSpPr>
              <a:cxnSpLocks/>
            </p:cNvCxnSpPr>
            <p:nvPr/>
          </p:nvCxnSpPr>
          <p:spPr>
            <a:xfrm flipH="1" flipV="1">
              <a:off x="6039258" y="4121021"/>
              <a:ext cx="829378" cy="464"/>
            </a:xfrm>
            <a:prstGeom prst="line">
              <a:avLst/>
            </a:prstGeom>
            <a:ln w="25400"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>
              <a:cxnSpLocks/>
              <a:stCxn id="96" idx="1"/>
            </p:cNvCxnSpPr>
            <p:nvPr/>
          </p:nvCxnSpPr>
          <p:spPr>
            <a:xfrm flipH="1" flipV="1">
              <a:off x="7505937" y="2816843"/>
              <a:ext cx="743216" cy="7504"/>
            </a:xfrm>
            <a:prstGeom prst="line">
              <a:avLst/>
            </a:prstGeom>
            <a:ln w="25400"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Rectangle 80"/>
            <p:cNvSpPr/>
            <p:nvPr/>
          </p:nvSpPr>
          <p:spPr>
            <a:xfrm>
              <a:off x="5965671" y="3888025"/>
              <a:ext cx="976552" cy="2308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900" dirty="0">
                  <a:latin typeface="az_ea_font"/>
                </a:rPr>
                <a:t>CustomEndpoint</a:t>
              </a:r>
              <a:endParaRPr lang="en-US" sz="900" dirty="0"/>
            </a:p>
          </p:txBody>
        </p:sp>
        <p:sp>
          <p:nvSpPr>
            <p:cNvPr id="82" name="Rectangle 81"/>
            <p:cNvSpPr/>
            <p:nvPr/>
          </p:nvSpPr>
          <p:spPr>
            <a:xfrm>
              <a:off x="6469647" y="3577349"/>
              <a:ext cx="1522262" cy="2308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900" b="1" dirty="0">
                  <a:latin typeface="az_ea_font"/>
                </a:rPr>
                <a:t>Custom Service Bus Queue</a:t>
              </a:r>
              <a:endParaRPr lang="en-US" sz="900" b="1" dirty="0"/>
            </a:p>
          </p:txBody>
        </p:sp>
        <p:sp>
          <p:nvSpPr>
            <p:cNvPr id="83" name="Rectangle 82"/>
            <p:cNvSpPr/>
            <p:nvPr/>
          </p:nvSpPr>
          <p:spPr>
            <a:xfrm>
              <a:off x="6637634" y="2236295"/>
              <a:ext cx="1030276" cy="2308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900" b="1" dirty="0">
                  <a:latin typeface="az_ea_font"/>
                </a:rPr>
                <a:t>Stream Analytics</a:t>
              </a:r>
              <a:endParaRPr lang="en-US" sz="900" b="1" dirty="0"/>
            </a:p>
          </p:txBody>
        </p:sp>
        <p:sp>
          <p:nvSpPr>
            <p:cNvPr id="84" name="Rectangle 83"/>
            <p:cNvSpPr/>
            <p:nvPr/>
          </p:nvSpPr>
          <p:spPr>
            <a:xfrm>
              <a:off x="4732711" y="2523203"/>
              <a:ext cx="80838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b="1" dirty="0">
                  <a:solidFill>
                    <a:srgbClr val="0070C0"/>
                  </a:solidFill>
                  <a:latin typeface="az_ea_font"/>
                </a:rPr>
                <a:t>IoT Hub</a:t>
              </a:r>
              <a:endParaRPr lang="en-US" sz="1400" b="1" dirty="0">
                <a:solidFill>
                  <a:srgbClr val="0070C0"/>
                </a:solidFill>
              </a:endParaRPr>
            </a:p>
          </p:txBody>
        </p:sp>
        <p:sp>
          <p:nvSpPr>
            <p:cNvPr id="85" name="Rectangle 84"/>
            <p:cNvSpPr/>
            <p:nvPr/>
          </p:nvSpPr>
          <p:spPr>
            <a:xfrm>
              <a:off x="8249153" y="3875673"/>
              <a:ext cx="862397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0070C0"/>
                  </a:solidFill>
                  <a:latin typeface="az_ea_font"/>
                </a:rPr>
                <a:t>Azure Function</a:t>
              </a:r>
              <a:endParaRPr lang="en-US" sz="1400" b="1" dirty="0">
                <a:solidFill>
                  <a:srgbClr val="0070C0"/>
                </a:solidFill>
              </a:endParaRPr>
            </a:p>
          </p:txBody>
        </p:sp>
        <p:sp>
          <p:nvSpPr>
            <p:cNvPr id="87" name="Rectangle 86"/>
            <p:cNvSpPr/>
            <p:nvPr/>
          </p:nvSpPr>
          <p:spPr>
            <a:xfrm>
              <a:off x="6403813" y="1946977"/>
              <a:ext cx="1745250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b="1" dirty="0">
                  <a:solidFill>
                    <a:srgbClr val="0070C0"/>
                  </a:solidFill>
                  <a:latin typeface="az_ea_font"/>
                </a:rPr>
                <a:t>Telemetry Path</a:t>
              </a:r>
              <a:endParaRPr lang="en-US" sz="1600" b="1" dirty="0">
                <a:solidFill>
                  <a:srgbClr val="0070C0"/>
                </a:solidFill>
              </a:endParaRPr>
            </a:p>
          </p:txBody>
        </p:sp>
        <p:sp>
          <p:nvSpPr>
            <p:cNvPr id="88" name="Rectangle 87"/>
            <p:cNvSpPr/>
            <p:nvPr/>
          </p:nvSpPr>
          <p:spPr>
            <a:xfrm>
              <a:off x="6365246" y="3325948"/>
              <a:ext cx="2080674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b="1" dirty="0">
                  <a:solidFill>
                    <a:srgbClr val="0070C0"/>
                  </a:solidFill>
                  <a:latin typeface="az_ea_font"/>
                </a:rPr>
                <a:t>Non-Telemetry Path</a:t>
              </a:r>
              <a:endParaRPr lang="en-US" sz="1400" b="1" dirty="0">
                <a:solidFill>
                  <a:srgbClr val="0070C0"/>
                </a:solidFill>
              </a:endParaRPr>
            </a:p>
          </p:txBody>
        </p:sp>
        <p:sp>
          <p:nvSpPr>
            <p:cNvPr id="89" name="Rectangle 88"/>
            <p:cNvSpPr/>
            <p:nvPr/>
          </p:nvSpPr>
          <p:spPr>
            <a:xfrm>
              <a:off x="887473" y="2467127"/>
              <a:ext cx="816569" cy="3615265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2" name="Rectangle 91"/>
            <p:cNvSpPr/>
            <p:nvPr/>
          </p:nvSpPr>
          <p:spPr>
            <a:xfrm rot="16200000">
              <a:off x="462313" y="4033481"/>
              <a:ext cx="143425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1" dirty="0">
                  <a:solidFill>
                    <a:srgbClr val="00B050"/>
                  </a:solidFill>
                  <a:latin typeface="az_ea_font"/>
                </a:rPr>
                <a:t>Device</a:t>
              </a:r>
              <a:r>
                <a:rPr lang="en-US" sz="1400" b="1" dirty="0">
                  <a:solidFill>
                    <a:srgbClr val="00B050"/>
                  </a:solidFill>
                  <a:latin typeface="az_ea_font"/>
                </a:rPr>
                <a:t> (Thing)</a:t>
              </a:r>
              <a:endParaRPr lang="en-US" sz="1400" b="1" dirty="0">
                <a:solidFill>
                  <a:srgbClr val="00B050"/>
                </a:solidFill>
              </a:endParaRPr>
            </a:p>
          </p:txBody>
        </p:sp>
        <p:sp>
          <p:nvSpPr>
            <p:cNvPr id="93" name="Rectangle 92"/>
            <p:cNvSpPr/>
            <p:nvPr/>
          </p:nvSpPr>
          <p:spPr>
            <a:xfrm>
              <a:off x="6008966" y="4102732"/>
              <a:ext cx="628668" cy="2308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900" dirty="0"/>
                <a:t>Rule ABC</a:t>
              </a:r>
            </a:p>
          </p:txBody>
        </p:sp>
        <p:sp>
          <p:nvSpPr>
            <p:cNvPr id="94" name="Rectangle 93"/>
            <p:cNvSpPr/>
            <p:nvPr/>
          </p:nvSpPr>
          <p:spPr>
            <a:xfrm>
              <a:off x="6089479" y="2808090"/>
              <a:ext cx="74921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900" dirty="0"/>
                <a:t>No-Rules</a:t>
              </a:r>
            </a:p>
            <a:p>
              <a:r>
                <a:rPr lang="en-US" sz="900" dirty="0"/>
                <a:t>No-Match</a:t>
              </a:r>
            </a:p>
          </p:txBody>
        </p:sp>
        <p:sp>
          <p:nvSpPr>
            <p:cNvPr id="95" name="Rectangle 94"/>
            <p:cNvSpPr/>
            <p:nvPr/>
          </p:nvSpPr>
          <p:spPr>
            <a:xfrm>
              <a:off x="5981371" y="2578220"/>
              <a:ext cx="976552" cy="2308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900" dirty="0">
                  <a:latin typeface="az_ea_font"/>
                </a:rPr>
                <a:t>DefaultEndpoint</a:t>
              </a:r>
              <a:endParaRPr lang="en-US" sz="900" dirty="0"/>
            </a:p>
          </p:txBody>
        </p:sp>
        <p:pic>
          <p:nvPicPr>
            <p:cNvPr id="96" name="Picture 9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249153" y="1959769"/>
              <a:ext cx="838727" cy="1729156"/>
            </a:xfrm>
            <a:prstGeom prst="rect">
              <a:avLst/>
            </a:prstGeom>
          </p:spPr>
        </p:pic>
        <p:sp>
          <p:nvSpPr>
            <p:cNvPr id="99" name="Rectangle 98"/>
            <p:cNvSpPr/>
            <p:nvPr/>
          </p:nvSpPr>
          <p:spPr>
            <a:xfrm rot="16200000">
              <a:off x="1143263" y="4151648"/>
              <a:ext cx="515003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000" i="1" dirty="0">
                  <a:latin typeface="az_ea_font"/>
                </a:rPr>
                <a:t>MQTT</a:t>
              </a:r>
              <a:endParaRPr lang="en-US" sz="1000" i="1" dirty="0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1913970" y="2546216"/>
              <a:ext cx="2502001" cy="2308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900" dirty="0">
                  <a:latin typeface="az_ea_font"/>
                </a:rPr>
                <a:t>/devices/{deviceId}/messages/events/</a:t>
              </a:r>
              <a:r>
                <a:rPr lang="en-US" sz="900" b="1" i="1" dirty="0">
                  <a:latin typeface="az_ea_font"/>
                </a:rPr>
                <a:t>{propBag}</a:t>
              </a:r>
              <a:endParaRPr lang="en-US" sz="900" b="1" i="1" dirty="0"/>
            </a:p>
          </p:txBody>
        </p:sp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398487" y="4676908"/>
              <a:ext cx="611127" cy="532804"/>
            </a:xfrm>
            <a:prstGeom prst="rect">
              <a:avLst/>
            </a:prstGeom>
          </p:spPr>
        </p:pic>
        <p:pic>
          <p:nvPicPr>
            <p:cNvPr id="51" name="Picture 50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690511" y="4038330"/>
              <a:ext cx="1126998" cy="1537152"/>
            </a:xfrm>
            <a:prstGeom prst="rect">
              <a:avLst/>
            </a:prstGeom>
          </p:spPr>
        </p:pic>
        <p:cxnSp>
          <p:nvCxnSpPr>
            <p:cNvPr id="12" name="Straight Connector 11"/>
            <p:cNvCxnSpPr>
              <a:cxnSpLocks/>
            </p:cNvCxnSpPr>
            <p:nvPr/>
          </p:nvCxnSpPr>
          <p:spPr>
            <a:xfrm>
              <a:off x="5827861" y="5000633"/>
              <a:ext cx="2434923" cy="8307"/>
            </a:xfrm>
            <a:prstGeom prst="line">
              <a:avLst/>
            </a:prstGeom>
            <a:ln w="25400"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>
              <a:cxnSpLocks/>
            </p:cNvCxnSpPr>
            <p:nvPr/>
          </p:nvCxnSpPr>
          <p:spPr>
            <a:xfrm flipH="1">
              <a:off x="1687037" y="5301708"/>
              <a:ext cx="3020064" cy="13998"/>
            </a:xfrm>
            <a:prstGeom prst="line">
              <a:avLst/>
            </a:prstGeom>
            <a:ln w="254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>
              <a:cxnSpLocks/>
            </p:cNvCxnSpPr>
            <p:nvPr/>
          </p:nvCxnSpPr>
          <p:spPr>
            <a:xfrm>
              <a:off x="1679669" y="5008940"/>
              <a:ext cx="3009888" cy="0"/>
            </a:xfrm>
            <a:prstGeom prst="line">
              <a:avLst/>
            </a:prstGeom>
            <a:ln w="25400"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Rectangle 59"/>
            <p:cNvSpPr/>
            <p:nvPr/>
          </p:nvSpPr>
          <p:spPr>
            <a:xfrm>
              <a:off x="6240016" y="5036373"/>
              <a:ext cx="1016625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000" dirty="0"/>
                <a:t>Read properties</a:t>
              </a:r>
            </a:p>
          </p:txBody>
        </p:sp>
        <p:sp>
          <p:nvSpPr>
            <p:cNvPr id="61" name="Rectangle 60"/>
            <p:cNvSpPr/>
            <p:nvPr/>
          </p:nvSpPr>
          <p:spPr>
            <a:xfrm>
              <a:off x="3019197" y="5009808"/>
              <a:ext cx="1410964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000" dirty="0"/>
                <a:t>Read/Write properties</a:t>
              </a:r>
            </a:p>
          </p:txBody>
        </p:sp>
        <p:cxnSp>
          <p:nvCxnSpPr>
            <p:cNvPr id="62" name="Straight Connector 61"/>
            <p:cNvCxnSpPr>
              <a:cxnSpLocks/>
            </p:cNvCxnSpPr>
            <p:nvPr/>
          </p:nvCxnSpPr>
          <p:spPr>
            <a:xfrm flipH="1" flipV="1">
              <a:off x="5808341" y="5302592"/>
              <a:ext cx="2467510" cy="2789"/>
            </a:xfrm>
            <a:prstGeom prst="line">
              <a:avLst/>
            </a:prstGeom>
            <a:ln w="25400"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Rectangle 67"/>
            <p:cNvSpPr/>
            <p:nvPr/>
          </p:nvSpPr>
          <p:spPr>
            <a:xfrm>
              <a:off x="2419881" y="4734523"/>
              <a:ext cx="2031325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000" dirty="0"/>
                <a:t>Read, receive change notifications</a:t>
              </a:r>
            </a:p>
          </p:txBody>
        </p:sp>
        <p:grpSp>
          <p:nvGrpSpPr>
            <p:cNvPr id="72" name="Group 71"/>
            <p:cNvGrpSpPr/>
            <p:nvPr/>
          </p:nvGrpSpPr>
          <p:grpSpPr>
            <a:xfrm>
              <a:off x="1783831" y="5043184"/>
              <a:ext cx="210355" cy="230832"/>
              <a:chOff x="3185375" y="1859626"/>
              <a:chExt cx="210355" cy="230832"/>
            </a:xfrm>
          </p:grpSpPr>
          <p:sp>
            <p:nvSpPr>
              <p:cNvPr id="74" name="Oval 73"/>
              <p:cNvSpPr/>
              <p:nvPr/>
            </p:nvSpPr>
            <p:spPr>
              <a:xfrm>
                <a:off x="3219718" y="1888902"/>
                <a:ext cx="176012" cy="180304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75" name="TextBox 74"/>
              <p:cNvSpPr txBox="1"/>
              <p:nvPr/>
            </p:nvSpPr>
            <p:spPr>
              <a:xfrm>
                <a:off x="3185375" y="1859626"/>
                <a:ext cx="210354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dirty="0"/>
                  <a:t>1</a:t>
                </a:r>
              </a:p>
            </p:txBody>
          </p:sp>
        </p:grpSp>
        <p:grpSp>
          <p:nvGrpSpPr>
            <p:cNvPr id="76" name="Group 75"/>
            <p:cNvGrpSpPr/>
            <p:nvPr/>
          </p:nvGrpSpPr>
          <p:grpSpPr>
            <a:xfrm>
              <a:off x="1719188" y="2509086"/>
              <a:ext cx="210355" cy="230832"/>
              <a:chOff x="3185375" y="1859626"/>
              <a:chExt cx="210355" cy="230832"/>
            </a:xfrm>
          </p:grpSpPr>
          <p:sp>
            <p:nvSpPr>
              <p:cNvPr id="77" name="Oval 76"/>
              <p:cNvSpPr/>
              <p:nvPr/>
            </p:nvSpPr>
            <p:spPr>
              <a:xfrm>
                <a:off x="3219718" y="1888902"/>
                <a:ext cx="176012" cy="180304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78" name="TextBox 77"/>
              <p:cNvSpPr txBox="1"/>
              <p:nvPr/>
            </p:nvSpPr>
            <p:spPr>
              <a:xfrm>
                <a:off x="3185375" y="1859626"/>
                <a:ext cx="210354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dirty="0"/>
                  <a:t>2</a:t>
                </a:r>
              </a:p>
            </p:txBody>
          </p:sp>
        </p:grpSp>
        <p:grpSp>
          <p:nvGrpSpPr>
            <p:cNvPr id="79" name="Group 78"/>
            <p:cNvGrpSpPr/>
            <p:nvPr/>
          </p:nvGrpSpPr>
          <p:grpSpPr>
            <a:xfrm>
              <a:off x="7950948" y="3828750"/>
              <a:ext cx="210355" cy="230832"/>
              <a:chOff x="3185375" y="1859626"/>
              <a:chExt cx="210355" cy="230832"/>
            </a:xfrm>
          </p:grpSpPr>
          <p:sp>
            <p:nvSpPr>
              <p:cNvPr id="80" name="Oval 79"/>
              <p:cNvSpPr/>
              <p:nvPr/>
            </p:nvSpPr>
            <p:spPr>
              <a:xfrm>
                <a:off x="3219718" y="1888902"/>
                <a:ext cx="176012" cy="180304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86" name="TextBox 85"/>
              <p:cNvSpPr txBox="1"/>
              <p:nvPr/>
            </p:nvSpPr>
            <p:spPr>
              <a:xfrm>
                <a:off x="3185375" y="1859626"/>
                <a:ext cx="210354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dirty="0"/>
                  <a:t>3</a:t>
                </a:r>
              </a:p>
            </p:txBody>
          </p:sp>
        </p:grpSp>
        <p:grpSp>
          <p:nvGrpSpPr>
            <p:cNvPr id="90" name="Group 89"/>
            <p:cNvGrpSpPr/>
            <p:nvPr/>
          </p:nvGrpSpPr>
          <p:grpSpPr>
            <a:xfrm>
              <a:off x="7972170" y="4722793"/>
              <a:ext cx="210355" cy="230832"/>
              <a:chOff x="3185375" y="1859626"/>
              <a:chExt cx="210355" cy="230832"/>
            </a:xfrm>
          </p:grpSpPr>
          <p:sp>
            <p:nvSpPr>
              <p:cNvPr id="91" name="Oval 90"/>
              <p:cNvSpPr/>
              <p:nvPr/>
            </p:nvSpPr>
            <p:spPr>
              <a:xfrm>
                <a:off x="3219718" y="1888902"/>
                <a:ext cx="176012" cy="180304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97" name="TextBox 96"/>
              <p:cNvSpPr txBox="1"/>
              <p:nvPr/>
            </p:nvSpPr>
            <p:spPr>
              <a:xfrm>
                <a:off x="3185375" y="1859626"/>
                <a:ext cx="210354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dirty="0"/>
                  <a:t>5</a:t>
                </a:r>
              </a:p>
            </p:txBody>
          </p:sp>
        </p:grpSp>
        <p:grpSp>
          <p:nvGrpSpPr>
            <p:cNvPr id="104" name="Group 103"/>
            <p:cNvGrpSpPr/>
            <p:nvPr/>
          </p:nvGrpSpPr>
          <p:grpSpPr>
            <a:xfrm>
              <a:off x="7971147" y="5062058"/>
              <a:ext cx="210355" cy="230832"/>
              <a:chOff x="3185375" y="1859626"/>
              <a:chExt cx="210355" cy="230832"/>
            </a:xfrm>
          </p:grpSpPr>
          <p:sp>
            <p:nvSpPr>
              <p:cNvPr id="105" name="Oval 104"/>
              <p:cNvSpPr/>
              <p:nvPr/>
            </p:nvSpPr>
            <p:spPr>
              <a:xfrm>
                <a:off x="3219718" y="1888902"/>
                <a:ext cx="176012" cy="180304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106" name="TextBox 105"/>
              <p:cNvSpPr txBox="1"/>
              <p:nvPr/>
            </p:nvSpPr>
            <p:spPr>
              <a:xfrm>
                <a:off x="3185375" y="1859626"/>
                <a:ext cx="210354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dirty="0"/>
                  <a:t>4</a:t>
                </a:r>
              </a:p>
            </p:txBody>
          </p:sp>
        </p:grpSp>
        <p:grpSp>
          <p:nvGrpSpPr>
            <p:cNvPr id="107" name="Group 106"/>
            <p:cNvGrpSpPr/>
            <p:nvPr/>
          </p:nvGrpSpPr>
          <p:grpSpPr>
            <a:xfrm>
              <a:off x="1784419" y="4687165"/>
              <a:ext cx="210355" cy="230832"/>
              <a:chOff x="3185375" y="1859626"/>
              <a:chExt cx="210355" cy="230832"/>
            </a:xfrm>
          </p:grpSpPr>
          <p:sp>
            <p:nvSpPr>
              <p:cNvPr id="108" name="Oval 107"/>
              <p:cNvSpPr/>
              <p:nvPr/>
            </p:nvSpPr>
            <p:spPr>
              <a:xfrm>
                <a:off x="3219718" y="1888902"/>
                <a:ext cx="176012" cy="180304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109" name="TextBox 108"/>
              <p:cNvSpPr txBox="1"/>
              <p:nvPr/>
            </p:nvSpPr>
            <p:spPr>
              <a:xfrm>
                <a:off x="3185375" y="1859626"/>
                <a:ext cx="210354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dirty="0"/>
                  <a:t>6</a:t>
                </a:r>
              </a:p>
            </p:txBody>
          </p:sp>
        </p:grpSp>
        <p:cxnSp>
          <p:nvCxnSpPr>
            <p:cNvPr id="110" name="Straight Connector 109"/>
            <p:cNvCxnSpPr>
              <a:cxnSpLocks/>
            </p:cNvCxnSpPr>
            <p:nvPr/>
          </p:nvCxnSpPr>
          <p:spPr>
            <a:xfrm flipH="1" flipV="1">
              <a:off x="4426355" y="2808090"/>
              <a:ext cx="1549208" cy="1298501"/>
            </a:xfrm>
            <a:prstGeom prst="line">
              <a:avLst/>
            </a:prstGeom>
            <a:ln w="12700">
              <a:solidFill>
                <a:schemeClr val="accent1"/>
              </a:solidFill>
              <a:prstDash val="sysDash"/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1" name="Rectangle 110"/>
            <p:cNvSpPr/>
            <p:nvPr/>
          </p:nvSpPr>
          <p:spPr>
            <a:xfrm>
              <a:off x="6164076" y="4738698"/>
              <a:ext cx="1410964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000" dirty="0"/>
                <a:t>Read/Write properties</a:t>
              </a:r>
            </a:p>
          </p:txBody>
        </p:sp>
        <p:cxnSp>
          <p:nvCxnSpPr>
            <p:cNvPr id="112" name="Straight Connector 111"/>
            <p:cNvCxnSpPr>
              <a:cxnSpLocks/>
            </p:cNvCxnSpPr>
            <p:nvPr/>
          </p:nvCxnSpPr>
          <p:spPr>
            <a:xfrm flipV="1">
              <a:off x="6020938" y="5712099"/>
              <a:ext cx="1873571" cy="4818"/>
            </a:xfrm>
            <a:prstGeom prst="line">
              <a:avLst/>
            </a:prstGeom>
            <a:ln w="25400"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Rectangle 114"/>
            <p:cNvSpPr/>
            <p:nvPr/>
          </p:nvSpPr>
          <p:spPr>
            <a:xfrm>
              <a:off x="5981374" y="5462466"/>
              <a:ext cx="1595181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000" dirty="0"/>
                <a:t>/messages/devicebound</a:t>
              </a:r>
            </a:p>
            <a:p>
              <a:endParaRPr lang="en-US" sz="1000" dirty="0"/>
            </a:p>
          </p:txBody>
        </p:sp>
        <p:sp>
          <p:nvSpPr>
            <p:cNvPr id="118" name="Rectangle 117"/>
            <p:cNvSpPr/>
            <p:nvPr/>
          </p:nvSpPr>
          <p:spPr>
            <a:xfrm>
              <a:off x="7877545" y="5723525"/>
              <a:ext cx="991795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000" b="1" dirty="0">
                  <a:solidFill>
                    <a:srgbClr val="00B0F0"/>
                  </a:solidFill>
                </a:rPr>
                <a:t>C2D Messaging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9297225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6451" y="-683383"/>
            <a:ext cx="574690" cy="582386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778" y="-867384"/>
            <a:ext cx="642977" cy="670760"/>
          </a:xfrm>
          <a:prstGeom prst="rect">
            <a:avLst/>
          </a:prstGeom>
        </p:spPr>
      </p:pic>
      <p:cxnSp>
        <p:nvCxnSpPr>
          <p:cNvPr id="56" name="Straight Connector 55"/>
          <p:cNvCxnSpPr>
            <a:cxnSpLocks/>
          </p:cNvCxnSpPr>
          <p:nvPr/>
        </p:nvCxnSpPr>
        <p:spPr>
          <a:xfrm flipH="1">
            <a:off x="4426489" y="-529823"/>
            <a:ext cx="1891610" cy="51287"/>
          </a:xfrm>
          <a:prstGeom prst="line">
            <a:avLst/>
          </a:prstGeom>
          <a:ln w="25400"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TextBox 116"/>
          <p:cNvSpPr txBox="1"/>
          <p:nvPr/>
        </p:nvSpPr>
        <p:spPr>
          <a:xfrm>
            <a:off x="1566539" y="338075"/>
            <a:ext cx="92305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B0F0"/>
                </a:solidFill>
              </a:rPr>
              <a:t>Example of the Device-To-Device Communications</a:t>
            </a:r>
          </a:p>
        </p:txBody>
      </p:sp>
      <p:grpSp>
        <p:nvGrpSpPr>
          <p:cNvPr id="42" name="Group 41"/>
          <p:cNvGrpSpPr/>
          <p:nvPr/>
        </p:nvGrpSpPr>
        <p:grpSpPr>
          <a:xfrm>
            <a:off x="303992" y="1935050"/>
            <a:ext cx="8827436" cy="3745546"/>
            <a:chOff x="303992" y="1935050"/>
            <a:chExt cx="8827436" cy="3745546"/>
          </a:xfrm>
        </p:grpSpPr>
        <p:sp>
          <p:nvSpPr>
            <p:cNvPr id="98" name="Flowchart: Alternate Process 97"/>
            <p:cNvSpPr/>
            <p:nvPr/>
          </p:nvSpPr>
          <p:spPr>
            <a:xfrm>
              <a:off x="8305295" y="3876097"/>
              <a:ext cx="808328" cy="1090713"/>
            </a:xfrm>
            <a:prstGeom prst="flowChartAlternateProcess">
              <a:avLst/>
            </a:prstGeom>
            <a:solidFill>
              <a:schemeClr val="bg1"/>
            </a:solidFill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Connector 9"/>
            <p:cNvCxnSpPr>
              <a:cxnSpLocks/>
            </p:cNvCxnSpPr>
            <p:nvPr/>
          </p:nvCxnSpPr>
          <p:spPr>
            <a:xfrm flipH="1" flipV="1">
              <a:off x="7525812" y="4094663"/>
              <a:ext cx="769917" cy="7215"/>
            </a:xfrm>
            <a:prstGeom prst="line">
              <a:avLst/>
            </a:prstGeom>
            <a:ln w="25400">
              <a:solidFill>
                <a:srgbClr val="FFC000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>
              <a:cxnSpLocks/>
            </p:cNvCxnSpPr>
            <p:nvPr/>
          </p:nvCxnSpPr>
          <p:spPr>
            <a:xfrm>
              <a:off x="6053271" y="4743682"/>
              <a:ext cx="2242458" cy="8307"/>
            </a:xfrm>
            <a:prstGeom prst="line">
              <a:avLst/>
            </a:prstGeom>
            <a:ln w="25400">
              <a:solidFill>
                <a:srgbClr val="FFC000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cxnSpLocks/>
            </p:cNvCxnSpPr>
            <p:nvPr/>
          </p:nvCxnSpPr>
          <p:spPr>
            <a:xfrm flipH="1" flipV="1">
              <a:off x="6066951" y="5344649"/>
              <a:ext cx="1620837" cy="595"/>
            </a:xfrm>
            <a:prstGeom prst="line">
              <a:avLst/>
            </a:prstGeom>
            <a:ln w="25400">
              <a:prstDash val="sysDash"/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cxnSpLocks/>
            </p:cNvCxnSpPr>
            <p:nvPr/>
          </p:nvCxnSpPr>
          <p:spPr>
            <a:xfrm>
              <a:off x="2702601" y="4711918"/>
              <a:ext cx="2690412" cy="13301"/>
            </a:xfrm>
            <a:prstGeom prst="line">
              <a:avLst/>
            </a:prstGeom>
            <a:ln w="25400">
              <a:solidFill>
                <a:srgbClr val="FF0000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8" name="Group 37"/>
            <p:cNvGrpSpPr/>
            <p:nvPr/>
          </p:nvGrpSpPr>
          <p:grpSpPr>
            <a:xfrm>
              <a:off x="6803182" y="2476302"/>
              <a:ext cx="754001" cy="670760"/>
              <a:chOff x="1779815" y="682919"/>
              <a:chExt cx="754001" cy="670760"/>
            </a:xfrm>
          </p:grpSpPr>
          <p:pic>
            <p:nvPicPr>
              <p:cNvPr id="34" name="Picture 33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79815" y="682919"/>
                <a:ext cx="656844" cy="670760"/>
              </a:xfrm>
              <a:prstGeom prst="rect">
                <a:avLst/>
              </a:prstGeom>
            </p:spPr>
          </p:pic>
          <p:sp>
            <p:nvSpPr>
              <p:cNvPr id="36" name="TextBox 35"/>
              <p:cNvSpPr txBox="1"/>
              <p:nvPr/>
            </p:nvSpPr>
            <p:spPr>
              <a:xfrm flipH="1">
                <a:off x="2383591" y="1068707"/>
                <a:ext cx="122464" cy="19675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37" name="TextBox 36"/>
              <p:cNvSpPr txBox="1"/>
              <p:nvPr/>
            </p:nvSpPr>
            <p:spPr>
              <a:xfrm rot="1406576" flipH="1">
                <a:off x="2381652" y="766883"/>
                <a:ext cx="152164" cy="19675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</p:grpSp>
        <p:cxnSp>
          <p:nvCxnSpPr>
            <p:cNvPr id="49" name="Straight Connector 48"/>
            <p:cNvCxnSpPr>
              <a:cxnSpLocks/>
            </p:cNvCxnSpPr>
            <p:nvPr/>
          </p:nvCxnSpPr>
          <p:spPr>
            <a:xfrm flipH="1" flipV="1">
              <a:off x="6054873" y="2808961"/>
              <a:ext cx="749755" cy="2721"/>
            </a:xfrm>
            <a:prstGeom prst="line">
              <a:avLst/>
            </a:prstGeom>
            <a:ln w="25400"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Rectangle 57"/>
            <p:cNvSpPr/>
            <p:nvPr/>
          </p:nvSpPr>
          <p:spPr>
            <a:xfrm>
              <a:off x="5223916" y="2476302"/>
              <a:ext cx="816569" cy="3052158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642758" y="5091687"/>
              <a:ext cx="358032" cy="362827"/>
            </a:xfrm>
            <a:prstGeom prst="rect">
              <a:avLst/>
            </a:prstGeom>
          </p:spPr>
        </p:pic>
        <p:sp>
          <p:nvSpPr>
            <p:cNvPr id="66" name="Rectangle 65"/>
            <p:cNvSpPr/>
            <p:nvPr/>
          </p:nvSpPr>
          <p:spPr>
            <a:xfrm>
              <a:off x="5999940" y="5129067"/>
              <a:ext cx="1654620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dirty="0">
                  <a:latin typeface="az_ea_font"/>
                </a:rPr>
                <a:t>/messages/servicebound/feedback</a:t>
              </a:r>
              <a:endParaRPr lang="en-US" sz="800" dirty="0"/>
            </a:p>
          </p:txBody>
        </p:sp>
        <p:sp>
          <p:nvSpPr>
            <p:cNvPr id="67" name="Rectangle 66"/>
            <p:cNvSpPr/>
            <p:nvPr/>
          </p:nvSpPr>
          <p:spPr>
            <a:xfrm>
              <a:off x="6048273" y="4487992"/>
              <a:ext cx="1595181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000" dirty="0"/>
                <a:t>/messages/devicebound</a:t>
              </a:r>
            </a:p>
            <a:p>
              <a:endParaRPr lang="en-US" sz="1000" dirty="0"/>
            </a:p>
          </p:txBody>
        </p:sp>
        <p:pic>
          <p:nvPicPr>
            <p:cNvPr id="70" name="Picture 6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947546" y="3817901"/>
              <a:ext cx="589158" cy="582386"/>
            </a:xfrm>
            <a:prstGeom prst="rect">
              <a:avLst/>
            </a:prstGeom>
          </p:spPr>
        </p:pic>
        <p:cxnSp>
          <p:nvCxnSpPr>
            <p:cNvPr id="71" name="Straight Connector 70"/>
            <p:cNvCxnSpPr>
              <a:cxnSpLocks/>
            </p:cNvCxnSpPr>
            <p:nvPr/>
          </p:nvCxnSpPr>
          <p:spPr>
            <a:xfrm flipH="1" flipV="1">
              <a:off x="6059136" y="4109094"/>
              <a:ext cx="829378" cy="464"/>
            </a:xfrm>
            <a:prstGeom prst="line">
              <a:avLst/>
            </a:prstGeom>
            <a:ln w="25400">
              <a:solidFill>
                <a:srgbClr val="FFC000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>
              <a:cxnSpLocks/>
              <a:stCxn id="96" idx="1"/>
            </p:cNvCxnSpPr>
            <p:nvPr/>
          </p:nvCxnSpPr>
          <p:spPr>
            <a:xfrm flipH="1" flipV="1">
              <a:off x="7525815" y="2804916"/>
              <a:ext cx="743216" cy="7504"/>
            </a:xfrm>
            <a:prstGeom prst="line">
              <a:avLst/>
            </a:prstGeom>
            <a:ln w="25400"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Rectangle 80"/>
            <p:cNvSpPr/>
            <p:nvPr/>
          </p:nvSpPr>
          <p:spPr>
            <a:xfrm>
              <a:off x="6001249" y="3876098"/>
              <a:ext cx="960852" cy="2308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900" dirty="0">
                  <a:latin typeface="az_ea_font"/>
                </a:rPr>
                <a:t>CustomEndpoint</a:t>
              </a:r>
              <a:endParaRPr lang="en-US" sz="900" dirty="0"/>
            </a:p>
          </p:txBody>
        </p:sp>
        <p:sp>
          <p:nvSpPr>
            <p:cNvPr id="82" name="Rectangle 81"/>
            <p:cNvSpPr/>
            <p:nvPr/>
          </p:nvSpPr>
          <p:spPr>
            <a:xfrm>
              <a:off x="6489525" y="3565422"/>
              <a:ext cx="1522262" cy="2308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900" b="1" dirty="0">
                  <a:latin typeface="az_ea_font"/>
                </a:rPr>
                <a:t>Custom Service Bus Queue</a:t>
              </a:r>
              <a:endParaRPr lang="en-US" sz="900" b="1" dirty="0"/>
            </a:p>
          </p:txBody>
        </p:sp>
        <p:sp>
          <p:nvSpPr>
            <p:cNvPr id="83" name="Rectangle 82"/>
            <p:cNvSpPr/>
            <p:nvPr/>
          </p:nvSpPr>
          <p:spPr>
            <a:xfrm>
              <a:off x="6657512" y="2224368"/>
              <a:ext cx="1030276" cy="2308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900" b="1" dirty="0">
                  <a:latin typeface="az_ea_font"/>
                </a:rPr>
                <a:t>Stream Analytics</a:t>
              </a:r>
              <a:endParaRPr lang="en-US" sz="900" b="1" dirty="0"/>
            </a:p>
          </p:txBody>
        </p:sp>
        <p:sp>
          <p:nvSpPr>
            <p:cNvPr id="84" name="Rectangle 83"/>
            <p:cNvSpPr/>
            <p:nvPr/>
          </p:nvSpPr>
          <p:spPr>
            <a:xfrm>
              <a:off x="5241185" y="2565161"/>
              <a:ext cx="80838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b="1" dirty="0">
                  <a:solidFill>
                    <a:srgbClr val="0070C0"/>
                  </a:solidFill>
                  <a:latin typeface="az_ea_font"/>
                </a:rPr>
                <a:t>IoT Hub</a:t>
              </a:r>
              <a:endParaRPr lang="en-US" sz="1400" b="1" dirty="0">
                <a:solidFill>
                  <a:srgbClr val="0070C0"/>
                </a:solidFill>
              </a:endParaRPr>
            </a:p>
          </p:txBody>
        </p:sp>
        <p:sp>
          <p:nvSpPr>
            <p:cNvPr id="85" name="Rectangle 84"/>
            <p:cNvSpPr/>
            <p:nvPr/>
          </p:nvSpPr>
          <p:spPr>
            <a:xfrm>
              <a:off x="8269031" y="3863746"/>
              <a:ext cx="862397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0070C0"/>
                  </a:solidFill>
                  <a:latin typeface="az_ea_font"/>
                </a:rPr>
                <a:t>Azure Function</a:t>
              </a:r>
              <a:endParaRPr lang="en-US" sz="1400" b="1" dirty="0">
                <a:solidFill>
                  <a:srgbClr val="0070C0"/>
                </a:solidFill>
              </a:endParaRPr>
            </a:p>
          </p:txBody>
        </p:sp>
        <p:sp>
          <p:nvSpPr>
            <p:cNvPr id="87" name="Rectangle 86"/>
            <p:cNvSpPr/>
            <p:nvPr/>
          </p:nvSpPr>
          <p:spPr>
            <a:xfrm>
              <a:off x="6423691" y="1935050"/>
              <a:ext cx="1745250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b="1" dirty="0">
                  <a:solidFill>
                    <a:srgbClr val="0070C0"/>
                  </a:solidFill>
                  <a:latin typeface="az_ea_font"/>
                </a:rPr>
                <a:t>Telemetry Path</a:t>
              </a:r>
              <a:endParaRPr lang="en-US" sz="1600" b="1" dirty="0">
                <a:solidFill>
                  <a:srgbClr val="0070C0"/>
                </a:solidFill>
              </a:endParaRPr>
            </a:p>
          </p:txBody>
        </p:sp>
        <p:sp>
          <p:nvSpPr>
            <p:cNvPr id="88" name="Rectangle 87"/>
            <p:cNvSpPr/>
            <p:nvPr/>
          </p:nvSpPr>
          <p:spPr>
            <a:xfrm>
              <a:off x="6385124" y="3314021"/>
              <a:ext cx="2080674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b="1" dirty="0">
                  <a:solidFill>
                    <a:srgbClr val="0070C0"/>
                  </a:solidFill>
                  <a:latin typeface="az_ea_font"/>
                </a:rPr>
                <a:t>Non-Telemetry Path</a:t>
              </a:r>
              <a:endParaRPr lang="en-US" sz="1400" b="1" dirty="0">
                <a:solidFill>
                  <a:srgbClr val="0070C0"/>
                </a:solidFill>
              </a:endParaRPr>
            </a:p>
          </p:txBody>
        </p:sp>
        <p:sp>
          <p:nvSpPr>
            <p:cNvPr id="93" name="Rectangle 92"/>
            <p:cNvSpPr/>
            <p:nvPr/>
          </p:nvSpPr>
          <p:spPr>
            <a:xfrm>
              <a:off x="6028844" y="4090805"/>
              <a:ext cx="628668" cy="2308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900" dirty="0"/>
                <a:t>Rule </a:t>
              </a:r>
              <a:r>
                <a:rPr lang="en-US" sz="900" b="1" dirty="0"/>
                <a:t>ABC</a:t>
              </a:r>
            </a:p>
          </p:txBody>
        </p:sp>
        <p:sp>
          <p:nvSpPr>
            <p:cNvPr id="94" name="Rectangle 93"/>
            <p:cNvSpPr/>
            <p:nvPr/>
          </p:nvSpPr>
          <p:spPr>
            <a:xfrm>
              <a:off x="6109357" y="2796163"/>
              <a:ext cx="74921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900" dirty="0"/>
                <a:t>No-Rules</a:t>
              </a:r>
            </a:p>
            <a:p>
              <a:r>
                <a:rPr lang="en-US" sz="900" dirty="0"/>
                <a:t>No-Match</a:t>
              </a:r>
            </a:p>
          </p:txBody>
        </p:sp>
        <p:sp>
          <p:nvSpPr>
            <p:cNvPr id="95" name="Rectangle 94"/>
            <p:cNvSpPr/>
            <p:nvPr/>
          </p:nvSpPr>
          <p:spPr>
            <a:xfrm>
              <a:off x="6001249" y="2566293"/>
              <a:ext cx="976552" cy="2308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900" dirty="0">
                  <a:latin typeface="az_ea_font"/>
                </a:rPr>
                <a:t>DefaultEndpoint</a:t>
              </a:r>
              <a:endParaRPr lang="en-US" sz="900" dirty="0"/>
            </a:p>
          </p:txBody>
        </p:sp>
        <p:pic>
          <p:nvPicPr>
            <p:cNvPr id="96" name="Picture 9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269031" y="1947842"/>
              <a:ext cx="838727" cy="1729156"/>
            </a:xfrm>
            <a:prstGeom prst="rect">
              <a:avLst/>
            </a:prstGeom>
          </p:spPr>
        </p:pic>
        <p:sp>
          <p:nvSpPr>
            <p:cNvPr id="99" name="Rectangle 98"/>
            <p:cNvSpPr/>
            <p:nvPr/>
          </p:nvSpPr>
          <p:spPr>
            <a:xfrm>
              <a:off x="303992" y="3423789"/>
              <a:ext cx="1257106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000" i="1" dirty="0">
                  <a:latin typeface="az_ea_font"/>
                </a:rPr>
                <a:t>MQTT, AMQP, HTTP</a:t>
              </a:r>
              <a:endParaRPr lang="en-US" sz="1000" i="1" dirty="0"/>
            </a:p>
          </p:txBody>
        </p:sp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432411" y="4333241"/>
              <a:ext cx="611127" cy="532804"/>
            </a:xfrm>
            <a:prstGeom prst="rect">
              <a:avLst/>
            </a:prstGeom>
          </p:spPr>
        </p:pic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53624" y="3660490"/>
              <a:ext cx="2338832" cy="1306320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404446" y="4953438"/>
              <a:ext cx="233269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/>
                <a:t>Raspberry Pi3 + Windows IoT Core</a:t>
              </a:r>
            </a:p>
          </p:txBody>
        </p:sp>
        <p:pic>
          <p:nvPicPr>
            <p:cNvPr id="51" name="Picture 50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34334" y="3734159"/>
              <a:ext cx="590053" cy="263736"/>
            </a:xfrm>
            <a:prstGeom prst="rect">
              <a:avLst/>
            </a:prstGeom>
          </p:spPr>
        </p:pic>
        <p:cxnSp>
          <p:nvCxnSpPr>
            <p:cNvPr id="59" name="Straight Connector 58"/>
            <p:cNvCxnSpPr>
              <a:cxnSpLocks/>
            </p:cNvCxnSpPr>
            <p:nvPr/>
          </p:nvCxnSpPr>
          <p:spPr>
            <a:xfrm flipH="1">
              <a:off x="2742577" y="4125164"/>
              <a:ext cx="2464136" cy="0"/>
            </a:xfrm>
            <a:prstGeom prst="line">
              <a:avLst/>
            </a:prstGeom>
            <a:ln w="25400"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Rectangle 67"/>
            <p:cNvSpPr/>
            <p:nvPr/>
          </p:nvSpPr>
          <p:spPr>
            <a:xfrm>
              <a:off x="2973730" y="3844665"/>
              <a:ext cx="2502001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800" dirty="0">
                  <a:latin typeface="az_ea_font"/>
                </a:rPr>
                <a:t>/devices/Device2/messages/events/</a:t>
              </a:r>
              <a:r>
                <a:rPr lang="en-US" sz="800" b="1" i="1" dirty="0">
                  <a:latin typeface="az_ea_font"/>
                </a:rPr>
                <a:t>{propBag}</a:t>
              </a:r>
              <a:endParaRPr lang="en-US" sz="800" b="1" i="1" dirty="0"/>
            </a:p>
          </p:txBody>
        </p:sp>
        <p:cxnSp>
          <p:nvCxnSpPr>
            <p:cNvPr id="86" name="Straight Connector 85"/>
            <p:cNvCxnSpPr>
              <a:cxnSpLocks/>
            </p:cNvCxnSpPr>
            <p:nvPr/>
          </p:nvCxnSpPr>
          <p:spPr>
            <a:xfrm flipV="1">
              <a:off x="5260125" y="4731641"/>
              <a:ext cx="723319" cy="3593"/>
            </a:xfrm>
            <a:prstGeom prst="line">
              <a:avLst/>
            </a:prstGeom>
            <a:ln w="12700">
              <a:solidFill>
                <a:srgbClr val="FF0000"/>
              </a:solidFill>
              <a:prstDash val="sysDash"/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Rectangle 38"/>
            <p:cNvSpPr/>
            <p:nvPr/>
          </p:nvSpPr>
          <p:spPr>
            <a:xfrm>
              <a:off x="2973730" y="4475387"/>
              <a:ext cx="2058993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fr-FR" sz="800" dirty="0"/>
                <a:t>/devices/Device2/messages/</a:t>
              </a:r>
              <a:r>
                <a:rPr lang="fr-FR" sz="800" dirty="0" err="1"/>
                <a:t>deviceBound</a:t>
              </a:r>
              <a:endParaRPr lang="en-US" sz="800" dirty="0"/>
            </a:p>
          </p:txBody>
        </p:sp>
        <p:sp>
          <p:nvSpPr>
            <p:cNvPr id="90" name="Rectangle 89"/>
            <p:cNvSpPr/>
            <p:nvPr/>
          </p:nvSpPr>
          <p:spPr>
            <a:xfrm>
              <a:off x="1772526" y="3434717"/>
              <a:ext cx="712270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b="1" dirty="0">
                  <a:solidFill>
                    <a:srgbClr val="0070C0"/>
                  </a:solidFill>
                </a:rPr>
                <a:t>Device2</a:t>
              </a:r>
            </a:p>
          </p:txBody>
        </p:sp>
        <p:cxnSp>
          <p:nvCxnSpPr>
            <p:cNvPr id="101" name="Straight Connector 100"/>
            <p:cNvCxnSpPr>
              <a:cxnSpLocks/>
            </p:cNvCxnSpPr>
            <p:nvPr/>
          </p:nvCxnSpPr>
          <p:spPr>
            <a:xfrm flipH="1" flipV="1">
              <a:off x="5268708" y="4123546"/>
              <a:ext cx="741485" cy="1810"/>
            </a:xfrm>
            <a:prstGeom prst="line">
              <a:avLst/>
            </a:prstGeom>
            <a:ln w="12700">
              <a:solidFill>
                <a:schemeClr val="accent1"/>
              </a:solidFill>
              <a:prstDash val="sysDash"/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9" name="Group 108"/>
            <p:cNvGrpSpPr/>
            <p:nvPr/>
          </p:nvGrpSpPr>
          <p:grpSpPr>
            <a:xfrm>
              <a:off x="2785015" y="3817901"/>
              <a:ext cx="210355" cy="230832"/>
              <a:chOff x="3185375" y="1859626"/>
              <a:chExt cx="210355" cy="230832"/>
            </a:xfrm>
          </p:grpSpPr>
          <p:sp>
            <p:nvSpPr>
              <p:cNvPr id="110" name="Oval 109"/>
              <p:cNvSpPr/>
              <p:nvPr/>
            </p:nvSpPr>
            <p:spPr>
              <a:xfrm>
                <a:off x="3219718" y="1888902"/>
                <a:ext cx="176012" cy="180304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111" name="TextBox 110"/>
              <p:cNvSpPr txBox="1"/>
              <p:nvPr/>
            </p:nvSpPr>
            <p:spPr>
              <a:xfrm>
                <a:off x="3185375" y="1859626"/>
                <a:ext cx="210354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dirty="0"/>
                  <a:t>1</a:t>
                </a:r>
              </a:p>
            </p:txBody>
          </p:sp>
        </p:grpSp>
        <p:grpSp>
          <p:nvGrpSpPr>
            <p:cNvPr id="112" name="Group 111"/>
            <p:cNvGrpSpPr/>
            <p:nvPr/>
          </p:nvGrpSpPr>
          <p:grpSpPr>
            <a:xfrm>
              <a:off x="2785014" y="4441770"/>
              <a:ext cx="210355" cy="230832"/>
              <a:chOff x="3185375" y="1859626"/>
              <a:chExt cx="210355" cy="230832"/>
            </a:xfrm>
          </p:grpSpPr>
          <p:sp>
            <p:nvSpPr>
              <p:cNvPr id="115" name="Oval 114"/>
              <p:cNvSpPr/>
              <p:nvPr/>
            </p:nvSpPr>
            <p:spPr>
              <a:xfrm>
                <a:off x="3219718" y="1888902"/>
                <a:ext cx="176012" cy="180304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118" name="TextBox 117"/>
              <p:cNvSpPr txBox="1"/>
              <p:nvPr/>
            </p:nvSpPr>
            <p:spPr>
              <a:xfrm>
                <a:off x="3185375" y="1859626"/>
                <a:ext cx="210354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dirty="0"/>
                  <a:t>6</a:t>
                </a:r>
              </a:p>
            </p:txBody>
          </p:sp>
        </p:grpSp>
        <p:grpSp>
          <p:nvGrpSpPr>
            <p:cNvPr id="106" name="Group 105"/>
            <p:cNvGrpSpPr/>
            <p:nvPr/>
          </p:nvGrpSpPr>
          <p:grpSpPr>
            <a:xfrm>
              <a:off x="5784778" y="3841681"/>
              <a:ext cx="210355" cy="237803"/>
              <a:chOff x="3185375" y="1859626"/>
              <a:chExt cx="210355" cy="230832"/>
            </a:xfrm>
          </p:grpSpPr>
          <p:sp>
            <p:nvSpPr>
              <p:cNvPr id="107" name="Oval 106"/>
              <p:cNvSpPr/>
              <p:nvPr/>
            </p:nvSpPr>
            <p:spPr>
              <a:xfrm>
                <a:off x="3219718" y="1888902"/>
                <a:ext cx="176012" cy="180304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108" name="TextBox 107"/>
              <p:cNvSpPr txBox="1"/>
              <p:nvPr/>
            </p:nvSpPr>
            <p:spPr>
              <a:xfrm>
                <a:off x="3185375" y="1859626"/>
                <a:ext cx="210354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dirty="0"/>
                  <a:t>2</a:t>
                </a:r>
              </a:p>
            </p:txBody>
          </p:sp>
        </p:grpSp>
        <p:grpSp>
          <p:nvGrpSpPr>
            <p:cNvPr id="114" name="Group 113"/>
            <p:cNvGrpSpPr/>
            <p:nvPr/>
          </p:nvGrpSpPr>
          <p:grpSpPr>
            <a:xfrm>
              <a:off x="8009092" y="4465590"/>
              <a:ext cx="210355" cy="230832"/>
              <a:chOff x="3185375" y="1859626"/>
              <a:chExt cx="210355" cy="230832"/>
            </a:xfrm>
          </p:grpSpPr>
          <p:sp>
            <p:nvSpPr>
              <p:cNvPr id="116" name="Oval 115"/>
              <p:cNvSpPr/>
              <p:nvPr/>
            </p:nvSpPr>
            <p:spPr>
              <a:xfrm>
                <a:off x="3219718" y="1888902"/>
                <a:ext cx="176012" cy="180304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122" name="TextBox 121"/>
              <p:cNvSpPr txBox="1"/>
              <p:nvPr/>
            </p:nvSpPr>
            <p:spPr>
              <a:xfrm>
                <a:off x="3185375" y="1859626"/>
                <a:ext cx="210354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dirty="0"/>
                  <a:t>5</a:t>
                </a:r>
              </a:p>
            </p:txBody>
          </p:sp>
        </p:grpSp>
        <p:grpSp>
          <p:nvGrpSpPr>
            <p:cNvPr id="123" name="Group 122"/>
            <p:cNvGrpSpPr/>
            <p:nvPr/>
          </p:nvGrpSpPr>
          <p:grpSpPr>
            <a:xfrm>
              <a:off x="7550360" y="5069016"/>
              <a:ext cx="210355" cy="230832"/>
              <a:chOff x="3185375" y="1859626"/>
              <a:chExt cx="210355" cy="230832"/>
            </a:xfrm>
          </p:grpSpPr>
          <p:sp>
            <p:nvSpPr>
              <p:cNvPr id="124" name="Oval 123"/>
              <p:cNvSpPr/>
              <p:nvPr/>
            </p:nvSpPr>
            <p:spPr>
              <a:xfrm>
                <a:off x="3219718" y="1888902"/>
                <a:ext cx="176012" cy="180304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125" name="TextBox 124"/>
              <p:cNvSpPr txBox="1"/>
              <p:nvPr/>
            </p:nvSpPr>
            <p:spPr>
              <a:xfrm>
                <a:off x="3185375" y="1859626"/>
                <a:ext cx="210354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dirty="0"/>
                  <a:t>7</a:t>
                </a:r>
              </a:p>
            </p:txBody>
          </p:sp>
        </p:grpSp>
        <p:grpSp>
          <p:nvGrpSpPr>
            <p:cNvPr id="126" name="Group 125"/>
            <p:cNvGrpSpPr/>
            <p:nvPr/>
          </p:nvGrpSpPr>
          <p:grpSpPr>
            <a:xfrm>
              <a:off x="7978224" y="3829732"/>
              <a:ext cx="210355" cy="237803"/>
              <a:chOff x="3185375" y="1859626"/>
              <a:chExt cx="210355" cy="230832"/>
            </a:xfrm>
          </p:grpSpPr>
          <p:sp>
            <p:nvSpPr>
              <p:cNvPr id="127" name="Oval 126"/>
              <p:cNvSpPr/>
              <p:nvPr/>
            </p:nvSpPr>
            <p:spPr>
              <a:xfrm>
                <a:off x="3219718" y="1888902"/>
                <a:ext cx="176012" cy="180304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128" name="TextBox 127"/>
              <p:cNvSpPr txBox="1"/>
              <p:nvPr/>
            </p:nvSpPr>
            <p:spPr>
              <a:xfrm>
                <a:off x="3185375" y="1859626"/>
                <a:ext cx="210354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dirty="0"/>
                  <a:t>3</a:t>
                </a:r>
              </a:p>
            </p:txBody>
          </p:sp>
        </p:grpSp>
        <p:sp>
          <p:nvSpPr>
            <p:cNvPr id="26" name="Flowchart: Direct Access Storage 25"/>
            <p:cNvSpPr/>
            <p:nvPr/>
          </p:nvSpPr>
          <p:spPr>
            <a:xfrm rot="16200000">
              <a:off x="8542111" y="5166526"/>
              <a:ext cx="404371" cy="623770"/>
            </a:xfrm>
            <a:prstGeom prst="flowChartMagneticDrum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9" name="Straight Connector 128"/>
            <p:cNvCxnSpPr>
              <a:cxnSpLocks/>
              <a:stCxn id="26" idx="3"/>
            </p:cNvCxnSpPr>
            <p:nvPr/>
          </p:nvCxnSpPr>
          <p:spPr>
            <a:xfrm flipH="1" flipV="1">
              <a:off x="8737975" y="4980406"/>
              <a:ext cx="6322" cy="430610"/>
            </a:xfrm>
            <a:prstGeom prst="line">
              <a:avLst/>
            </a:prstGeom>
            <a:ln w="25400">
              <a:solidFill>
                <a:srgbClr val="00B050"/>
              </a:solidFill>
              <a:prstDash val="solid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/>
            <p:cNvSpPr txBox="1"/>
            <p:nvPr/>
          </p:nvSpPr>
          <p:spPr>
            <a:xfrm>
              <a:off x="8538141" y="5422696"/>
              <a:ext cx="39966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/>
                <a:t>SQL</a:t>
              </a:r>
            </a:p>
          </p:txBody>
        </p:sp>
        <p:grpSp>
          <p:nvGrpSpPr>
            <p:cNvPr id="130" name="Group 129"/>
            <p:cNvGrpSpPr/>
            <p:nvPr/>
          </p:nvGrpSpPr>
          <p:grpSpPr>
            <a:xfrm>
              <a:off x="8737973" y="5031624"/>
              <a:ext cx="210355" cy="237803"/>
              <a:chOff x="3185375" y="1859626"/>
              <a:chExt cx="210355" cy="230832"/>
            </a:xfrm>
          </p:grpSpPr>
          <p:sp>
            <p:nvSpPr>
              <p:cNvPr id="131" name="Oval 130"/>
              <p:cNvSpPr/>
              <p:nvPr/>
            </p:nvSpPr>
            <p:spPr>
              <a:xfrm>
                <a:off x="3219718" y="1888902"/>
                <a:ext cx="176012" cy="180304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132" name="TextBox 131"/>
              <p:cNvSpPr txBox="1"/>
              <p:nvPr/>
            </p:nvSpPr>
            <p:spPr>
              <a:xfrm>
                <a:off x="3185375" y="1859626"/>
                <a:ext cx="210354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dirty="0"/>
                  <a:t>4</a:t>
                </a:r>
              </a:p>
            </p:txBody>
          </p:sp>
        </p:grpSp>
        <p:sp>
          <p:nvSpPr>
            <p:cNvPr id="133" name="TextBox 132"/>
            <p:cNvSpPr txBox="1"/>
            <p:nvPr/>
          </p:nvSpPr>
          <p:spPr>
            <a:xfrm>
              <a:off x="5391974" y="3915135"/>
              <a:ext cx="41935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/>
                <a:t>D2C</a:t>
              </a:r>
            </a:p>
          </p:txBody>
        </p:sp>
        <p:sp>
          <p:nvSpPr>
            <p:cNvPr id="134" name="TextBox 133"/>
            <p:cNvSpPr txBox="1"/>
            <p:nvPr/>
          </p:nvSpPr>
          <p:spPr>
            <a:xfrm>
              <a:off x="5414452" y="4528239"/>
              <a:ext cx="41935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/>
                <a:t>C2D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58074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97191" y="1411370"/>
            <a:ext cx="11620335" cy="3928029"/>
            <a:chOff x="197191" y="1411370"/>
            <a:chExt cx="11620335" cy="3928029"/>
          </a:xfrm>
        </p:grpSpPr>
        <p:grpSp>
          <p:nvGrpSpPr>
            <p:cNvPr id="5" name="Group 4"/>
            <p:cNvGrpSpPr/>
            <p:nvPr/>
          </p:nvGrpSpPr>
          <p:grpSpPr>
            <a:xfrm>
              <a:off x="399639" y="1580006"/>
              <a:ext cx="11417887" cy="3759393"/>
              <a:chOff x="371816" y="1554383"/>
              <a:chExt cx="11417887" cy="3759393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1816" y="1554383"/>
                <a:ext cx="11417887" cy="3759393"/>
              </a:xfrm>
              <a:prstGeom prst="rect">
                <a:avLst/>
              </a:prstGeom>
            </p:spPr>
          </p:pic>
          <p:pic>
            <p:nvPicPr>
              <p:cNvPr id="3" name="Picture 2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67597" y="2167255"/>
                <a:ext cx="2600325" cy="2228850"/>
              </a:xfrm>
              <a:prstGeom prst="rect">
                <a:avLst/>
              </a:prstGeom>
            </p:spPr>
          </p:pic>
          <p:sp>
            <p:nvSpPr>
              <p:cNvPr id="4" name="TextBox 3"/>
              <p:cNvSpPr txBox="1"/>
              <p:nvPr/>
            </p:nvSpPr>
            <p:spPr>
              <a:xfrm>
                <a:off x="3149600" y="4175760"/>
                <a:ext cx="1818322" cy="64633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rgbClr val="00B0F0"/>
                    </a:solidFill>
                  </a:rPr>
                  <a:t>    Azure IoT Hub</a:t>
                </a:r>
              </a:p>
              <a:p>
                <a:endParaRPr lang="en-US" b="1" dirty="0">
                  <a:solidFill>
                    <a:srgbClr val="00B0F0"/>
                  </a:solidFill>
                </a:endParaRPr>
              </a:p>
            </p:txBody>
          </p:sp>
        </p:grpSp>
        <p:sp>
          <p:nvSpPr>
            <p:cNvPr id="6" name="Rectangle 5"/>
            <p:cNvSpPr/>
            <p:nvPr/>
          </p:nvSpPr>
          <p:spPr>
            <a:xfrm>
              <a:off x="3105978" y="2524539"/>
              <a:ext cx="5551005" cy="1719470"/>
            </a:xfrm>
            <a:prstGeom prst="rect">
              <a:avLst/>
            </a:prstGeom>
            <a:solidFill>
              <a:schemeClr val="accent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389211" y="1845342"/>
              <a:ext cx="3095527" cy="58477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3200" b="1" dirty="0">
                  <a:ln w="12700">
                    <a:solidFill>
                      <a:schemeClr val="accent1"/>
                    </a:solidFill>
                    <a:prstDash val="solid"/>
                  </a:ln>
                  <a:pattFill prst="pct50">
                    <a:fgClr>
                      <a:schemeClr val="accent1"/>
                    </a:fgClr>
                    <a:bgClr>
                      <a:schemeClr val="accent1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accent1"/>
                    </a:outerShdw>
                  </a:effectLst>
                </a:rPr>
                <a:t>Azure IoT Combo</a:t>
              </a:r>
            </a:p>
          </p:txBody>
        </p:sp>
        <p:sp>
          <p:nvSpPr>
            <p:cNvPr id="7" name="Rectangle: Rounded Corners 6"/>
            <p:cNvSpPr/>
            <p:nvPr/>
          </p:nvSpPr>
          <p:spPr>
            <a:xfrm>
              <a:off x="469127" y="2266122"/>
              <a:ext cx="1975899" cy="1977887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7191" y="2736516"/>
              <a:ext cx="2319487" cy="1295515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>
              <a:off x="9072438" y="1429149"/>
              <a:ext cx="1510748" cy="44735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8406500" y="1411370"/>
              <a:ext cx="24160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1">
                      <a:lumMod val="75000"/>
                    </a:schemeClr>
                  </a:solidFill>
                </a:rPr>
                <a:t>  Azure Blob Storage</a:t>
              </a:r>
              <a:endParaRPr lang="en-US" sz="1200" b="1" i="1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-22977" y="2088403"/>
            <a:ext cx="3200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  </a:t>
            </a:r>
            <a:r>
              <a:rPr lang="en-US" b="1" dirty="0"/>
              <a:t>Field Gateway + Sensors</a:t>
            </a:r>
          </a:p>
          <a:p>
            <a:r>
              <a:rPr lang="en-US" sz="1400" dirty="0"/>
              <a:t>     Raspberry Pi3 + Windows IoT Core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938994" y="238591"/>
            <a:ext cx="59276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00B0F0"/>
                </a:solidFill>
              </a:rPr>
              <a:t>Exploring Azure IoT Combo 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105978" y="780926"/>
            <a:ext cx="4826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00B0F0"/>
                </a:solidFill>
              </a:rPr>
              <a:t>Real Device - Raspberry RPi3 &amp; Windows IoT Core</a:t>
            </a:r>
          </a:p>
        </p:txBody>
      </p:sp>
    </p:spTree>
    <p:extLst>
      <p:ext uri="{BB962C8B-B14F-4D97-AF65-F5344CB8AC3E}">
        <p14:creationId xmlns:p14="http://schemas.microsoft.com/office/powerpoint/2010/main" val="52547505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Alternate Process 5"/>
          <p:cNvSpPr/>
          <p:nvPr/>
        </p:nvSpPr>
        <p:spPr>
          <a:xfrm>
            <a:off x="4426755" y="7191158"/>
            <a:ext cx="1056804" cy="2055253"/>
          </a:xfrm>
          <a:prstGeom prst="flowChartAlternateProcess">
            <a:avLst/>
          </a:prstGeom>
          <a:solidFill>
            <a:schemeClr val="bg1"/>
          </a:solidFill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384402" y="7421363"/>
            <a:ext cx="1127494" cy="7932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solidFill>
                  <a:srgbClr val="0070C0"/>
                </a:solidFill>
                <a:latin typeface="az_ea_font"/>
              </a:rPr>
              <a:t>Azure Function</a:t>
            </a:r>
            <a:endParaRPr lang="en-US" sz="1400" b="1" dirty="0">
              <a:solidFill>
                <a:srgbClr val="0070C0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4598" y="7366304"/>
            <a:ext cx="798985" cy="80778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207794" y="7560501"/>
            <a:ext cx="2085532" cy="3072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/messages/devicebound</a:t>
            </a: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7575" y="7286520"/>
            <a:ext cx="751538" cy="709332"/>
          </a:xfrm>
          <a:prstGeom prst="rect">
            <a:avLst/>
          </a:prstGeom>
        </p:spPr>
      </p:pic>
      <p:grpSp>
        <p:nvGrpSpPr>
          <p:cNvPr id="117" name="Group 116"/>
          <p:cNvGrpSpPr/>
          <p:nvPr/>
        </p:nvGrpSpPr>
        <p:grpSpPr>
          <a:xfrm>
            <a:off x="659107" y="1029726"/>
            <a:ext cx="9648903" cy="4660788"/>
            <a:chOff x="1300845" y="1263602"/>
            <a:chExt cx="8843638" cy="4028561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23680" y="2520943"/>
              <a:ext cx="792211" cy="920841"/>
            </a:xfrm>
            <a:prstGeom prst="rect">
              <a:avLst/>
            </a:prstGeom>
          </p:spPr>
        </p:pic>
        <p:cxnSp>
          <p:nvCxnSpPr>
            <p:cNvPr id="9" name="Straight Connector 8"/>
            <p:cNvCxnSpPr>
              <a:cxnSpLocks/>
            </p:cNvCxnSpPr>
            <p:nvPr/>
          </p:nvCxnSpPr>
          <p:spPr>
            <a:xfrm flipH="1">
              <a:off x="4046828" y="3051325"/>
              <a:ext cx="484946" cy="1"/>
            </a:xfrm>
            <a:prstGeom prst="line">
              <a:avLst/>
            </a:prstGeom>
            <a:ln w="63500">
              <a:solidFill>
                <a:srgbClr val="FFC000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/>
            <p:cNvSpPr/>
            <p:nvPr/>
          </p:nvSpPr>
          <p:spPr>
            <a:xfrm>
              <a:off x="2673583" y="2000766"/>
              <a:ext cx="1637865" cy="43729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0070C0"/>
                  </a:solidFill>
                  <a:latin typeface="az_ea_font"/>
                </a:rPr>
                <a:t>IoT Hub</a:t>
              </a:r>
              <a:endParaRPr lang="en-US" sz="1600" b="1" dirty="0">
                <a:solidFill>
                  <a:srgbClr val="0070C0"/>
                </a:solidFill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7066202" y="1283109"/>
              <a:ext cx="1654749" cy="6758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i="1" dirty="0">
                  <a:solidFill>
                    <a:srgbClr val="0070C0"/>
                  </a:solidFill>
                  <a:latin typeface="az_ea_font"/>
                </a:rPr>
                <a:t>Aggregation</a:t>
              </a:r>
            </a:p>
            <a:p>
              <a:pPr algn="ctr"/>
              <a:r>
                <a:rPr lang="en-US" sz="1400" i="1" dirty="0">
                  <a:solidFill>
                    <a:srgbClr val="0070C0"/>
                  </a:solidFill>
                  <a:latin typeface="az_ea_font"/>
                </a:rPr>
                <a:t>Routes</a:t>
              </a:r>
              <a:endParaRPr lang="en-US" sz="1400" i="1" dirty="0">
                <a:solidFill>
                  <a:srgbClr val="0070C0"/>
                </a:solidFill>
              </a:endParaRPr>
            </a:p>
          </p:txBody>
        </p:sp>
        <p:cxnSp>
          <p:nvCxnSpPr>
            <p:cNvPr id="16" name="Straight Connector 15"/>
            <p:cNvCxnSpPr>
              <a:cxnSpLocks/>
              <a:stCxn id="58" idx="0"/>
            </p:cNvCxnSpPr>
            <p:nvPr/>
          </p:nvCxnSpPr>
          <p:spPr>
            <a:xfrm flipV="1">
              <a:off x="6522165" y="3510222"/>
              <a:ext cx="0" cy="617794"/>
            </a:xfrm>
            <a:prstGeom prst="line">
              <a:avLst/>
            </a:prstGeom>
            <a:ln w="38100">
              <a:solidFill>
                <a:srgbClr val="FFC000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/>
            <p:cNvSpPr/>
            <p:nvPr/>
          </p:nvSpPr>
          <p:spPr>
            <a:xfrm>
              <a:off x="7997817" y="3654385"/>
              <a:ext cx="264388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b="1" dirty="0"/>
                <a:t>…</a:t>
              </a:r>
            </a:p>
          </p:txBody>
        </p:sp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60616" y="2546565"/>
              <a:ext cx="849753" cy="916212"/>
            </a:xfrm>
            <a:prstGeom prst="rect">
              <a:avLst/>
            </a:prstGeom>
          </p:spPr>
        </p:pic>
        <p:grpSp>
          <p:nvGrpSpPr>
            <p:cNvPr id="3" name="Group 2"/>
            <p:cNvGrpSpPr/>
            <p:nvPr/>
          </p:nvGrpSpPr>
          <p:grpSpPr>
            <a:xfrm>
              <a:off x="4610384" y="2536434"/>
              <a:ext cx="1075027" cy="1080710"/>
              <a:chOff x="4700369" y="3272554"/>
              <a:chExt cx="827595" cy="735087"/>
            </a:xfrm>
          </p:grpSpPr>
          <p:pic>
            <p:nvPicPr>
              <p:cNvPr id="22" name="Picture 21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700369" y="3272554"/>
                <a:ext cx="719836" cy="735087"/>
              </a:xfrm>
              <a:prstGeom prst="rect">
                <a:avLst/>
              </a:prstGeom>
            </p:spPr>
          </p:pic>
          <p:sp>
            <p:nvSpPr>
              <p:cNvPr id="2" name="TextBox 1"/>
              <p:cNvSpPr txBox="1"/>
              <p:nvPr/>
            </p:nvSpPr>
            <p:spPr>
              <a:xfrm>
                <a:off x="5347855" y="3380509"/>
                <a:ext cx="180109" cy="17318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5324916" y="3666441"/>
                <a:ext cx="180109" cy="17318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</p:grpSp>
        <p:cxnSp>
          <p:nvCxnSpPr>
            <p:cNvPr id="29" name="Straight Connector 28"/>
            <p:cNvCxnSpPr>
              <a:cxnSpLocks/>
            </p:cNvCxnSpPr>
            <p:nvPr/>
          </p:nvCxnSpPr>
          <p:spPr>
            <a:xfrm flipH="1">
              <a:off x="5596432" y="3058258"/>
              <a:ext cx="484946" cy="1"/>
            </a:xfrm>
            <a:prstGeom prst="line">
              <a:avLst/>
            </a:prstGeom>
            <a:ln w="63500">
              <a:solidFill>
                <a:srgbClr val="FFC000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>
              <a:cxnSpLocks/>
            </p:cNvCxnSpPr>
            <p:nvPr/>
          </p:nvCxnSpPr>
          <p:spPr>
            <a:xfrm flipH="1">
              <a:off x="6913069" y="3020242"/>
              <a:ext cx="484946" cy="1"/>
            </a:xfrm>
            <a:prstGeom prst="line">
              <a:avLst/>
            </a:prstGeom>
            <a:ln w="63500">
              <a:solidFill>
                <a:srgbClr val="FFC000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3" name="Group 32"/>
            <p:cNvGrpSpPr/>
            <p:nvPr/>
          </p:nvGrpSpPr>
          <p:grpSpPr>
            <a:xfrm>
              <a:off x="7417609" y="2477417"/>
              <a:ext cx="1097022" cy="1080710"/>
              <a:chOff x="4683437" y="3276383"/>
              <a:chExt cx="844527" cy="735087"/>
            </a:xfrm>
          </p:grpSpPr>
          <p:pic>
            <p:nvPicPr>
              <p:cNvPr id="34" name="Picture 33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683437" y="3276383"/>
                <a:ext cx="719836" cy="735087"/>
              </a:xfrm>
              <a:prstGeom prst="rect">
                <a:avLst/>
              </a:prstGeom>
            </p:spPr>
          </p:pic>
          <p:sp>
            <p:nvSpPr>
              <p:cNvPr id="35" name="TextBox 34"/>
              <p:cNvSpPr txBox="1"/>
              <p:nvPr/>
            </p:nvSpPr>
            <p:spPr>
              <a:xfrm>
                <a:off x="5347855" y="3380509"/>
                <a:ext cx="180109" cy="17318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5324916" y="3666441"/>
                <a:ext cx="180109" cy="17318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</p:grpSp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300845" y="2377175"/>
              <a:ext cx="1651599" cy="1281191"/>
            </a:xfrm>
            <a:prstGeom prst="rect">
              <a:avLst/>
            </a:prstGeom>
          </p:spPr>
        </p:pic>
        <p:sp>
          <p:nvSpPr>
            <p:cNvPr id="38" name="Rectangle 37"/>
            <p:cNvSpPr/>
            <p:nvPr/>
          </p:nvSpPr>
          <p:spPr>
            <a:xfrm>
              <a:off x="5618154" y="2000766"/>
              <a:ext cx="1637865" cy="43729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0070C0"/>
                  </a:solidFill>
                  <a:latin typeface="az_ea_font"/>
                </a:rPr>
                <a:t>Event Hub</a:t>
              </a:r>
              <a:endParaRPr lang="en-US" sz="1600" b="1" dirty="0">
                <a:solidFill>
                  <a:srgbClr val="0070C0"/>
                </a:solidFill>
              </a:endParaRP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7232461" y="1999496"/>
              <a:ext cx="1233400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0070C0"/>
                  </a:solidFill>
                  <a:latin typeface="az_ea_font"/>
                </a:rPr>
                <a:t>ASA Job</a:t>
              </a:r>
              <a:endParaRPr lang="en-US" sz="1600" b="1" dirty="0">
                <a:solidFill>
                  <a:srgbClr val="0070C0"/>
                </a:solidFill>
              </a:endParaRP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4466523" y="2000766"/>
              <a:ext cx="1317210" cy="43729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0070C0"/>
                  </a:solidFill>
                  <a:latin typeface="az_ea_font"/>
                </a:rPr>
                <a:t>ASA Job</a:t>
              </a:r>
              <a:endParaRPr lang="en-US" sz="1600" b="1" dirty="0">
                <a:solidFill>
                  <a:srgbClr val="0070C0"/>
                </a:solidFill>
              </a:endParaRPr>
            </a:p>
          </p:txBody>
        </p:sp>
        <p:cxnSp>
          <p:nvCxnSpPr>
            <p:cNvPr id="24" name="Straight Connector 23"/>
            <p:cNvCxnSpPr>
              <a:cxnSpLocks/>
              <a:endCxn id="41" idx="3"/>
            </p:cNvCxnSpPr>
            <p:nvPr/>
          </p:nvCxnSpPr>
          <p:spPr>
            <a:xfrm>
              <a:off x="7993594" y="3462777"/>
              <a:ext cx="1786" cy="606821"/>
            </a:xfrm>
            <a:prstGeom prst="line">
              <a:avLst/>
            </a:prstGeom>
            <a:ln w="38100">
              <a:solidFill>
                <a:srgbClr val="FFC000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Rectangle 44"/>
            <p:cNvSpPr/>
            <p:nvPr/>
          </p:nvSpPr>
          <p:spPr>
            <a:xfrm>
              <a:off x="4137427" y="1263602"/>
              <a:ext cx="1923190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i="1" dirty="0">
                  <a:solidFill>
                    <a:srgbClr val="0070C0"/>
                  </a:solidFill>
                  <a:latin typeface="az_ea_font"/>
                </a:rPr>
                <a:t>Validation</a:t>
              </a:r>
            </a:p>
            <a:p>
              <a:pPr algn="ctr"/>
              <a:r>
                <a:rPr lang="en-US" sz="1400" i="1" dirty="0">
                  <a:solidFill>
                    <a:srgbClr val="0070C0"/>
                  </a:solidFill>
                  <a:latin typeface="az_ea_font"/>
                </a:rPr>
                <a:t>Enrichment</a:t>
              </a:r>
            </a:p>
            <a:p>
              <a:pPr algn="ctr"/>
              <a:r>
                <a:rPr lang="en-US" sz="1400" i="1" dirty="0">
                  <a:solidFill>
                    <a:srgbClr val="0070C0"/>
                  </a:solidFill>
                  <a:latin typeface="az_ea_font"/>
                </a:rPr>
                <a:t>Transformation</a:t>
              </a:r>
              <a:endParaRPr lang="en-US" sz="1400" i="1" dirty="0">
                <a:solidFill>
                  <a:srgbClr val="0070C0"/>
                </a:solidFill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3024385" y="1274133"/>
              <a:ext cx="950690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i="1" dirty="0">
                  <a:solidFill>
                    <a:srgbClr val="0070C0"/>
                  </a:solidFill>
                  <a:latin typeface="az_ea_font"/>
                </a:rPr>
                <a:t>Ingestion</a:t>
              </a: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1456510" y="2000766"/>
              <a:ext cx="1311982" cy="43729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0070C0"/>
                  </a:solidFill>
                  <a:latin typeface="az_ea_font"/>
                </a:rPr>
                <a:t>Things</a:t>
              </a:r>
            </a:p>
          </p:txBody>
        </p:sp>
        <p:cxnSp>
          <p:nvCxnSpPr>
            <p:cNvPr id="48" name="Straight Connector 47"/>
            <p:cNvCxnSpPr>
              <a:cxnSpLocks/>
            </p:cNvCxnSpPr>
            <p:nvPr/>
          </p:nvCxnSpPr>
          <p:spPr>
            <a:xfrm flipH="1">
              <a:off x="8427975" y="2943387"/>
              <a:ext cx="484946" cy="1"/>
            </a:xfrm>
            <a:prstGeom prst="line">
              <a:avLst/>
            </a:prstGeom>
            <a:ln w="63500">
              <a:solidFill>
                <a:srgbClr val="FFC000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>
              <a:cxnSpLocks/>
            </p:cNvCxnSpPr>
            <p:nvPr/>
          </p:nvCxnSpPr>
          <p:spPr>
            <a:xfrm flipH="1">
              <a:off x="8427361" y="2462818"/>
              <a:ext cx="474732" cy="257658"/>
            </a:xfrm>
            <a:prstGeom prst="line">
              <a:avLst/>
            </a:prstGeom>
            <a:ln w="38100">
              <a:solidFill>
                <a:srgbClr val="FFC000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cxnSpLocks/>
            </p:cNvCxnSpPr>
            <p:nvPr/>
          </p:nvCxnSpPr>
          <p:spPr>
            <a:xfrm flipH="1" flipV="1">
              <a:off x="8424974" y="3161450"/>
              <a:ext cx="437789" cy="232220"/>
            </a:xfrm>
            <a:prstGeom prst="line">
              <a:avLst/>
            </a:prstGeom>
            <a:ln w="38100">
              <a:solidFill>
                <a:srgbClr val="FFC000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Rectangle 52"/>
            <p:cNvSpPr/>
            <p:nvPr/>
          </p:nvSpPr>
          <p:spPr>
            <a:xfrm>
              <a:off x="8769915" y="2276424"/>
              <a:ext cx="1374568" cy="181588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i="1" dirty="0">
                  <a:solidFill>
                    <a:srgbClr val="0070C0"/>
                  </a:solidFill>
                  <a:latin typeface="az_ea_font"/>
                </a:rPr>
                <a:t>Downstream</a:t>
              </a:r>
            </a:p>
            <a:p>
              <a:pPr algn="ctr"/>
              <a:r>
                <a:rPr lang="en-US" sz="1400" i="1" dirty="0">
                  <a:solidFill>
                    <a:srgbClr val="0070C0"/>
                  </a:solidFill>
                  <a:latin typeface="az_ea_font"/>
                </a:rPr>
                <a:t>Consumers</a:t>
              </a:r>
            </a:p>
            <a:p>
              <a:pPr algn="ctr"/>
              <a:r>
                <a:rPr lang="en-US" sz="1400" i="1" dirty="0">
                  <a:solidFill>
                    <a:srgbClr val="0070C0"/>
                  </a:solidFill>
                  <a:latin typeface="az_ea_font"/>
                </a:rPr>
                <a:t>PowerBI,</a:t>
              </a:r>
            </a:p>
            <a:p>
              <a:pPr algn="ctr"/>
              <a:r>
                <a:rPr lang="en-US" sz="1400" i="1" dirty="0">
                  <a:solidFill>
                    <a:srgbClr val="0070C0"/>
                  </a:solidFill>
                  <a:latin typeface="az_ea_font"/>
                </a:rPr>
                <a:t>Service Bus,</a:t>
              </a:r>
            </a:p>
            <a:p>
              <a:pPr algn="ctr"/>
              <a:r>
                <a:rPr lang="en-US" sz="1400" i="1" dirty="0">
                  <a:solidFill>
                    <a:srgbClr val="0070C0"/>
                  </a:solidFill>
                  <a:latin typeface="az_ea_font"/>
                </a:rPr>
                <a:t>Storage,</a:t>
              </a:r>
            </a:p>
            <a:p>
              <a:pPr algn="ctr"/>
              <a:r>
                <a:rPr lang="en-US" sz="1400" i="1" dirty="0">
                  <a:solidFill>
                    <a:srgbClr val="0070C0"/>
                  </a:solidFill>
                  <a:latin typeface="az_ea_font"/>
                </a:rPr>
                <a:t>etc.</a:t>
              </a:r>
            </a:p>
            <a:p>
              <a:pPr algn="ctr"/>
              <a:endParaRPr lang="en-US" sz="1400" i="1" dirty="0">
                <a:solidFill>
                  <a:srgbClr val="0070C0"/>
                </a:solidFill>
                <a:latin typeface="az_ea_font"/>
              </a:endParaRPr>
            </a:p>
            <a:p>
              <a:pPr algn="ctr"/>
              <a:endParaRPr lang="en-US" sz="1400" i="1" dirty="0">
                <a:solidFill>
                  <a:srgbClr val="0070C0"/>
                </a:solidFill>
              </a:endParaRPr>
            </a:p>
          </p:txBody>
        </p:sp>
        <p:pic>
          <p:nvPicPr>
            <p:cNvPr id="54" name="Picture 5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76510" y="4128016"/>
              <a:ext cx="1420592" cy="1145428"/>
            </a:xfrm>
            <a:prstGeom prst="rect">
              <a:avLst/>
            </a:prstGeom>
          </p:spPr>
        </p:pic>
        <p:cxnSp>
          <p:nvCxnSpPr>
            <p:cNvPr id="55" name="Straight Connector 54"/>
            <p:cNvCxnSpPr>
              <a:cxnSpLocks/>
            </p:cNvCxnSpPr>
            <p:nvPr/>
          </p:nvCxnSpPr>
          <p:spPr>
            <a:xfrm flipH="1">
              <a:off x="5181048" y="3516078"/>
              <a:ext cx="5758" cy="611938"/>
            </a:xfrm>
            <a:prstGeom prst="line">
              <a:avLst/>
            </a:prstGeom>
            <a:ln w="38100">
              <a:solidFill>
                <a:srgbClr val="FFC000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Rectangle 56"/>
            <p:cNvSpPr/>
            <p:nvPr/>
          </p:nvSpPr>
          <p:spPr>
            <a:xfrm>
              <a:off x="4833173" y="3539332"/>
              <a:ext cx="571861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dirty="0"/>
                <a:t>ref</a:t>
              </a:r>
            </a:p>
          </p:txBody>
        </p:sp>
        <p:pic>
          <p:nvPicPr>
            <p:cNvPr id="58" name="Picture 5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811869" y="4128016"/>
              <a:ext cx="1420592" cy="1145428"/>
            </a:xfrm>
            <a:prstGeom prst="rect">
              <a:avLst/>
            </a:prstGeom>
          </p:spPr>
        </p:pic>
        <p:sp>
          <p:nvSpPr>
            <p:cNvPr id="63" name="Rectangle 62"/>
            <p:cNvSpPr/>
            <p:nvPr/>
          </p:nvSpPr>
          <p:spPr>
            <a:xfrm>
              <a:off x="5655615" y="4879541"/>
              <a:ext cx="1441091" cy="2800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4" name="Straight Connector 63"/>
            <p:cNvCxnSpPr>
              <a:cxnSpLocks/>
            </p:cNvCxnSpPr>
            <p:nvPr/>
          </p:nvCxnSpPr>
          <p:spPr>
            <a:xfrm flipH="1">
              <a:off x="2467125" y="3040921"/>
              <a:ext cx="484946" cy="1"/>
            </a:xfrm>
            <a:prstGeom prst="line">
              <a:avLst/>
            </a:prstGeom>
            <a:ln w="63500">
              <a:solidFill>
                <a:srgbClr val="FFC000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Rectangle 66"/>
            <p:cNvSpPr/>
            <p:nvPr/>
          </p:nvSpPr>
          <p:spPr>
            <a:xfrm>
              <a:off x="5897102" y="3532582"/>
              <a:ext cx="659807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dirty="0"/>
                <a:t>archive</a:t>
              </a:r>
            </a:p>
          </p:txBody>
        </p:sp>
        <p:sp>
          <p:nvSpPr>
            <p:cNvPr id="82" name="Rectangle 81"/>
            <p:cNvSpPr/>
            <p:nvPr/>
          </p:nvSpPr>
          <p:spPr>
            <a:xfrm>
              <a:off x="3024385" y="2412838"/>
              <a:ext cx="5388474" cy="1146229"/>
            </a:xfrm>
            <a:prstGeom prst="rect">
              <a:avLst/>
            </a:prstGeom>
            <a:solidFill>
              <a:schemeClr val="accent1">
                <a:alpha val="2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7656927" y="4043128"/>
              <a:ext cx="676906" cy="729846"/>
            </a:xfrm>
            <a:prstGeom prst="rect">
              <a:avLst/>
            </a:prstGeom>
          </p:spPr>
        </p:pic>
        <p:cxnSp>
          <p:nvCxnSpPr>
            <p:cNvPr id="90" name="Straight Connector 89"/>
            <p:cNvCxnSpPr>
              <a:cxnSpLocks/>
              <a:stCxn id="97" idx="0"/>
            </p:cNvCxnSpPr>
            <p:nvPr/>
          </p:nvCxnSpPr>
          <p:spPr>
            <a:xfrm flipH="1" flipV="1">
              <a:off x="3599806" y="3477056"/>
              <a:ext cx="564" cy="663574"/>
            </a:xfrm>
            <a:prstGeom prst="line">
              <a:avLst/>
            </a:prstGeom>
            <a:ln w="63500">
              <a:solidFill>
                <a:srgbClr val="FFC000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Rectangle 92"/>
            <p:cNvSpPr/>
            <p:nvPr/>
          </p:nvSpPr>
          <p:spPr>
            <a:xfrm>
              <a:off x="4466523" y="4908973"/>
              <a:ext cx="1186534" cy="25058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Rectangle 93"/>
            <p:cNvSpPr/>
            <p:nvPr/>
          </p:nvSpPr>
          <p:spPr>
            <a:xfrm>
              <a:off x="3852325" y="2701410"/>
              <a:ext cx="819203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i="1" dirty="0">
                  <a:solidFill>
                    <a:srgbClr val="0070C0"/>
                  </a:solidFill>
                  <a:latin typeface="az_ea_font"/>
                </a:rPr>
                <a:t>stream</a:t>
              </a:r>
            </a:p>
          </p:txBody>
        </p:sp>
        <p:sp>
          <p:nvSpPr>
            <p:cNvPr id="96" name="Rectangle 95"/>
            <p:cNvSpPr/>
            <p:nvPr/>
          </p:nvSpPr>
          <p:spPr>
            <a:xfrm>
              <a:off x="2373019" y="3558127"/>
              <a:ext cx="1260008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i="1" dirty="0">
                  <a:solidFill>
                    <a:srgbClr val="0070C0"/>
                  </a:solidFill>
                  <a:latin typeface="az_ea_font"/>
                </a:rPr>
                <a:t>Non-telemetry</a:t>
              </a:r>
            </a:p>
          </p:txBody>
        </p:sp>
        <p:pic>
          <p:nvPicPr>
            <p:cNvPr id="97" name="Picture 96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305791" y="4140630"/>
              <a:ext cx="589158" cy="582386"/>
            </a:xfrm>
            <a:prstGeom prst="rect">
              <a:avLst/>
            </a:prstGeom>
          </p:spPr>
        </p:pic>
        <p:sp>
          <p:nvSpPr>
            <p:cNvPr id="98" name="Rectangle 97"/>
            <p:cNvSpPr/>
            <p:nvPr/>
          </p:nvSpPr>
          <p:spPr>
            <a:xfrm>
              <a:off x="5212869" y="4769211"/>
              <a:ext cx="1317210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0070C0"/>
                  </a:solidFill>
                  <a:latin typeface="az_ea_font"/>
                </a:rPr>
                <a:t>Blob Storage</a:t>
              </a:r>
              <a:endParaRPr lang="en-US" sz="1600" b="1" dirty="0">
                <a:solidFill>
                  <a:srgbClr val="0070C0"/>
                </a:solidFill>
              </a:endParaRPr>
            </a:p>
          </p:txBody>
        </p:sp>
        <p:sp>
          <p:nvSpPr>
            <p:cNvPr id="100" name="Rectangle 99"/>
            <p:cNvSpPr/>
            <p:nvPr/>
          </p:nvSpPr>
          <p:spPr>
            <a:xfrm>
              <a:off x="7256019" y="3532441"/>
              <a:ext cx="819203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i="1" dirty="0">
                  <a:solidFill>
                    <a:srgbClr val="0070C0"/>
                  </a:solidFill>
                  <a:latin typeface="az_ea_font"/>
                </a:rPr>
                <a:t>stream</a:t>
              </a:r>
            </a:p>
          </p:txBody>
        </p:sp>
        <p:sp>
          <p:nvSpPr>
            <p:cNvPr id="103" name="Rectangle 102"/>
            <p:cNvSpPr/>
            <p:nvPr/>
          </p:nvSpPr>
          <p:spPr>
            <a:xfrm>
              <a:off x="2952071" y="4707388"/>
              <a:ext cx="1317210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0070C0"/>
                  </a:solidFill>
                  <a:latin typeface="az_ea_font"/>
                </a:rPr>
                <a:t>Service Bus Queue</a:t>
              </a:r>
              <a:endParaRPr lang="en-US" sz="1600" b="1" dirty="0">
                <a:solidFill>
                  <a:srgbClr val="0070C0"/>
                </a:solidFill>
              </a:endParaRPr>
            </a:p>
          </p:txBody>
        </p:sp>
        <p:sp>
          <p:nvSpPr>
            <p:cNvPr id="116" name="Rectangle 115"/>
            <p:cNvSpPr/>
            <p:nvPr/>
          </p:nvSpPr>
          <p:spPr>
            <a:xfrm>
              <a:off x="7242976" y="4741173"/>
              <a:ext cx="1637865" cy="43729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0070C0"/>
                  </a:solidFill>
                  <a:latin typeface="az_ea_font"/>
                </a:rPr>
                <a:t>Event Hub</a:t>
              </a:r>
              <a:endParaRPr lang="en-US" sz="1600" b="1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3423628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Picture 5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5383" y="2286804"/>
            <a:ext cx="798985" cy="807780"/>
          </a:xfrm>
          <a:prstGeom prst="rect">
            <a:avLst/>
          </a:prstGeom>
        </p:spPr>
      </p:pic>
      <p:sp>
        <p:nvSpPr>
          <p:cNvPr id="6" name="Flowchart: Alternate Process 5"/>
          <p:cNvSpPr/>
          <p:nvPr/>
        </p:nvSpPr>
        <p:spPr>
          <a:xfrm>
            <a:off x="4426755" y="7191158"/>
            <a:ext cx="1056804" cy="2055253"/>
          </a:xfrm>
          <a:prstGeom prst="flowChartAlternateProcess">
            <a:avLst/>
          </a:prstGeom>
          <a:solidFill>
            <a:schemeClr val="bg1"/>
          </a:solidFill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384402" y="7421363"/>
            <a:ext cx="1127494" cy="7932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solidFill>
                  <a:srgbClr val="0070C0"/>
                </a:solidFill>
                <a:latin typeface="az_ea_font"/>
              </a:rPr>
              <a:t>Azure Function</a:t>
            </a:r>
            <a:endParaRPr lang="en-US" sz="1400" b="1" dirty="0">
              <a:solidFill>
                <a:srgbClr val="0070C0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7819" y="2330727"/>
            <a:ext cx="798985" cy="80778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429488" y="6157338"/>
            <a:ext cx="2085532" cy="3072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/messages/devicebound</a:t>
            </a:r>
          </a:p>
        </p:txBody>
      </p:sp>
      <p:sp>
        <p:nvSpPr>
          <p:cNvPr id="19" name="Rectangle 18"/>
          <p:cNvSpPr/>
          <p:nvPr/>
        </p:nvSpPr>
        <p:spPr>
          <a:xfrm>
            <a:off x="5038150" y="6351185"/>
            <a:ext cx="674947" cy="3072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Https</a:t>
            </a: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9719" y="5795468"/>
            <a:ext cx="751538" cy="709332"/>
          </a:xfrm>
          <a:prstGeom prst="rect">
            <a:avLst/>
          </a:prstGeom>
        </p:spPr>
      </p:pic>
      <p:cxnSp>
        <p:nvCxnSpPr>
          <p:cNvPr id="56" name="Straight Connector 55"/>
          <p:cNvCxnSpPr>
            <a:cxnSpLocks/>
          </p:cNvCxnSpPr>
          <p:nvPr/>
        </p:nvCxnSpPr>
        <p:spPr>
          <a:xfrm flipH="1">
            <a:off x="6621003" y="6722102"/>
            <a:ext cx="320808" cy="0"/>
          </a:xfrm>
          <a:prstGeom prst="line">
            <a:avLst/>
          </a:prstGeom>
          <a:ln w="38100">
            <a:solidFill>
              <a:srgbClr val="FFC000"/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2621" y="2206966"/>
            <a:ext cx="792211" cy="920841"/>
          </a:xfrm>
          <a:prstGeom prst="rect">
            <a:avLst/>
          </a:prstGeom>
        </p:spPr>
      </p:pic>
      <p:cxnSp>
        <p:nvCxnSpPr>
          <p:cNvPr id="9" name="Straight Connector 8"/>
          <p:cNvCxnSpPr>
            <a:cxnSpLocks/>
          </p:cNvCxnSpPr>
          <p:nvPr/>
        </p:nvCxnSpPr>
        <p:spPr>
          <a:xfrm flipH="1">
            <a:off x="4315769" y="2737348"/>
            <a:ext cx="484946" cy="1"/>
          </a:xfrm>
          <a:prstGeom prst="line">
            <a:avLst/>
          </a:prstGeom>
          <a:ln w="63500">
            <a:solidFill>
              <a:srgbClr val="FFC000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2942524" y="1686789"/>
            <a:ext cx="1637865" cy="4372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rgbClr val="0070C0"/>
                </a:solidFill>
                <a:latin typeface="az_ea_font"/>
              </a:rPr>
              <a:t>IoT Hub</a:t>
            </a:r>
            <a:endParaRPr lang="en-US" sz="1600" b="1" dirty="0">
              <a:solidFill>
                <a:srgbClr val="0070C0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7460516" y="969132"/>
            <a:ext cx="121971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i="1" dirty="0">
                <a:solidFill>
                  <a:srgbClr val="0070C0"/>
                </a:solidFill>
                <a:latin typeface="az_ea_font"/>
              </a:rPr>
              <a:t>Routes</a:t>
            </a:r>
            <a:endParaRPr lang="en-US" sz="1400" i="1" dirty="0">
              <a:solidFill>
                <a:srgbClr val="0070C0"/>
              </a:solidFill>
            </a:endParaRPr>
          </a:p>
        </p:txBody>
      </p:sp>
      <p:cxnSp>
        <p:nvCxnSpPr>
          <p:cNvPr id="16" name="Straight Connector 15"/>
          <p:cNvCxnSpPr>
            <a:cxnSpLocks/>
            <a:stCxn id="58" idx="0"/>
          </p:cNvCxnSpPr>
          <p:nvPr/>
        </p:nvCxnSpPr>
        <p:spPr>
          <a:xfrm flipH="1" flipV="1">
            <a:off x="6743980" y="3148800"/>
            <a:ext cx="6240" cy="485460"/>
          </a:xfrm>
          <a:prstGeom prst="line">
            <a:avLst/>
          </a:prstGeom>
          <a:ln w="38100">
            <a:solidFill>
              <a:srgbClr val="FFC000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9557" y="2232588"/>
            <a:ext cx="849753" cy="916212"/>
          </a:xfrm>
          <a:prstGeom prst="rect">
            <a:avLst/>
          </a:prstGeom>
        </p:spPr>
      </p:pic>
      <p:cxnSp>
        <p:nvCxnSpPr>
          <p:cNvPr id="29" name="Straight Connector 28"/>
          <p:cNvCxnSpPr>
            <a:cxnSpLocks/>
          </p:cNvCxnSpPr>
          <p:nvPr/>
        </p:nvCxnSpPr>
        <p:spPr>
          <a:xfrm flipH="1">
            <a:off x="5865373" y="2744281"/>
            <a:ext cx="484946" cy="1"/>
          </a:xfrm>
          <a:prstGeom prst="line">
            <a:avLst/>
          </a:prstGeom>
          <a:ln w="63500">
            <a:solidFill>
              <a:srgbClr val="FFC000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cxnSpLocks/>
          </p:cNvCxnSpPr>
          <p:nvPr/>
        </p:nvCxnSpPr>
        <p:spPr>
          <a:xfrm flipH="1">
            <a:off x="7182010" y="2706265"/>
            <a:ext cx="484946" cy="1"/>
          </a:xfrm>
          <a:prstGeom prst="line">
            <a:avLst/>
          </a:prstGeom>
          <a:ln w="63500">
            <a:solidFill>
              <a:srgbClr val="FFC000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3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9786" y="2063198"/>
            <a:ext cx="1651599" cy="1281191"/>
          </a:xfrm>
          <a:prstGeom prst="rect">
            <a:avLst/>
          </a:prstGeom>
        </p:spPr>
      </p:pic>
      <p:sp>
        <p:nvSpPr>
          <p:cNvPr id="38" name="Rectangle 37"/>
          <p:cNvSpPr/>
          <p:nvPr/>
        </p:nvSpPr>
        <p:spPr>
          <a:xfrm>
            <a:off x="5887095" y="1686789"/>
            <a:ext cx="1637865" cy="4372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rgbClr val="0070C0"/>
                </a:solidFill>
                <a:latin typeface="az_ea_font"/>
              </a:rPr>
              <a:t>Event Hub</a:t>
            </a:r>
            <a:endParaRPr lang="en-US" sz="1600" b="1" dirty="0">
              <a:solidFill>
                <a:srgbClr val="0070C0"/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7538175" y="1672742"/>
            <a:ext cx="12334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rgbClr val="0070C0"/>
                </a:solidFill>
                <a:latin typeface="az_ea_font"/>
              </a:rPr>
              <a:t>AFN</a:t>
            </a:r>
            <a:endParaRPr lang="en-US" sz="1600" b="1" dirty="0">
              <a:solidFill>
                <a:srgbClr val="0070C0"/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4735464" y="1686789"/>
            <a:ext cx="131721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rgbClr val="0070C0"/>
                </a:solidFill>
                <a:latin typeface="az_ea_font"/>
              </a:rPr>
              <a:t>AFN</a:t>
            </a:r>
            <a:endParaRPr lang="en-US" sz="1600" b="1" dirty="0">
              <a:solidFill>
                <a:srgbClr val="0070C0"/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4406368" y="949625"/>
            <a:ext cx="192319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i="1" dirty="0">
                <a:solidFill>
                  <a:srgbClr val="0070C0"/>
                </a:solidFill>
                <a:latin typeface="az_ea_font"/>
              </a:rPr>
              <a:t>Validation</a:t>
            </a:r>
          </a:p>
          <a:p>
            <a:pPr algn="ctr"/>
            <a:r>
              <a:rPr lang="en-US" sz="1400" i="1" dirty="0">
                <a:solidFill>
                  <a:srgbClr val="0070C0"/>
                </a:solidFill>
                <a:latin typeface="az_ea_font"/>
              </a:rPr>
              <a:t>Enrichment</a:t>
            </a:r>
          </a:p>
          <a:p>
            <a:pPr algn="ctr"/>
            <a:r>
              <a:rPr lang="en-US" sz="1400" i="1" dirty="0">
                <a:solidFill>
                  <a:srgbClr val="0070C0"/>
                </a:solidFill>
                <a:latin typeface="az_ea_font"/>
              </a:rPr>
              <a:t>Transformation</a:t>
            </a:r>
            <a:endParaRPr lang="en-US" sz="1400" i="1" dirty="0">
              <a:solidFill>
                <a:srgbClr val="0070C0"/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3476065" y="969529"/>
            <a:ext cx="95069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i="1" dirty="0">
                <a:solidFill>
                  <a:srgbClr val="0070C0"/>
                </a:solidFill>
                <a:latin typeface="az_ea_font"/>
              </a:rPr>
              <a:t>Ingestion</a:t>
            </a:r>
          </a:p>
        </p:txBody>
      </p:sp>
      <p:sp>
        <p:nvSpPr>
          <p:cNvPr id="47" name="Rectangle 46"/>
          <p:cNvSpPr/>
          <p:nvPr/>
        </p:nvSpPr>
        <p:spPr>
          <a:xfrm>
            <a:off x="1725451" y="1686789"/>
            <a:ext cx="1311982" cy="4372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rgbClr val="0070C0"/>
                </a:solidFill>
                <a:latin typeface="az_ea_font"/>
              </a:rPr>
              <a:t>Things</a:t>
            </a:r>
          </a:p>
        </p:txBody>
      </p:sp>
      <p:cxnSp>
        <p:nvCxnSpPr>
          <p:cNvPr id="48" name="Straight Connector 47"/>
          <p:cNvCxnSpPr>
            <a:cxnSpLocks/>
          </p:cNvCxnSpPr>
          <p:nvPr/>
        </p:nvCxnSpPr>
        <p:spPr>
          <a:xfrm flipH="1">
            <a:off x="8696916" y="2629410"/>
            <a:ext cx="484946" cy="1"/>
          </a:xfrm>
          <a:prstGeom prst="line">
            <a:avLst/>
          </a:prstGeom>
          <a:ln w="63500">
            <a:solidFill>
              <a:srgbClr val="FFC000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cxnSpLocks/>
          </p:cNvCxnSpPr>
          <p:nvPr/>
        </p:nvCxnSpPr>
        <p:spPr>
          <a:xfrm flipH="1">
            <a:off x="8696302" y="2148841"/>
            <a:ext cx="474732" cy="257658"/>
          </a:xfrm>
          <a:prstGeom prst="line">
            <a:avLst/>
          </a:prstGeom>
          <a:ln w="38100">
            <a:solidFill>
              <a:srgbClr val="FFC000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cxnSpLocks/>
          </p:cNvCxnSpPr>
          <p:nvPr/>
        </p:nvCxnSpPr>
        <p:spPr>
          <a:xfrm flipH="1" flipV="1">
            <a:off x="8693915" y="2847473"/>
            <a:ext cx="437789" cy="232220"/>
          </a:xfrm>
          <a:prstGeom prst="line">
            <a:avLst/>
          </a:prstGeom>
          <a:ln w="38100">
            <a:solidFill>
              <a:srgbClr val="FFC000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/>
          <p:cNvSpPr/>
          <p:nvPr/>
        </p:nvSpPr>
        <p:spPr>
          <a:xfrm>
            <a:off x="8973008" y="2083561"/>
            <a:ext cx="1654749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i="1" dirty="0">
                <a:solidFill>
                  <a:srgbClr val="0070C0"/>
                </a:solidFill>
                <a:latin typeface="az_ea_font"/>
              </a:rPr>
              <a:t>Downstream</a:t>
            </a:r>
          </a:p>
          <a:p>
            <a:pPr algn="ctr"/>
            <a:r>
              <a:rPr lang="en-US" sz="1400" i="1" dirty="0">
                <a:solidFill>
                  <a:srgbClr val="0070C0"/>
                </a:solidFill>
                <a:latin typeface="az_ea_font"/>
              </a:rPr>
              <a:t>Consumers</a:t>
            </a:r>
          </a:p>
          <a:p>
            <a:pPr algn="ctr"/>
            <a:r>
              <a:rPr lang="en-US" sz="1400" i="1" dirty="0">
                <a:solidFill>
                  <a:srgbClr val="0070C0"/>
                </a:solidFill>
                <a:latin typeface="az_ea_font"/>
              </a:rPr>
              <a:t>PowerBI,</a:t>
            </a:r>
          </a:p>
          <a:p>
            <a:pPr algn="ctr"/>
            <a:r>
              <a:rPr lang="en-US" sz="1400" i="1" dirty="0">
                <a:solidFill>
                  <a:srgbClr val="0070C0"/>
                </a:solidFill>
                <a:latin typeface="az_ea_font"/>
              </a:rPr>
              <a:t>Service Bus,</a:t>
            </a:r>
          </a:p>
          <a:p>
            <a:pPr algn="ctr"/>
            <a:r>
              <a:rPr lang="en-US" sz="1400" i="1" dirty="0">
                <a:solidFill>
                  <a:srgbClr val="0070C0"/>
                </a:solidFill>
                <a:latin typeface="az_ea_font"/>
              </a:rPr>
              <a:t>Storage,</a:t>
            </a:r>
          </a:p>
          <a:p>
            <a:pPr algn="ctr"/>
            <a:r>
              <a:rPr lang="en-US" sz="1400" i="1" dirty="0">
                <a:solidFill>
                  <a:srgbClr val="0070C0"/>
                </a:solidFill>
                <a:latin typeface="az_ea_font"/>
              </a:rPr>
              <a:t>etc.</a:t>
            </a:r>
          </a:p>
          <a:p>
            <a:pPr algn="ctr"/>
            <a:endParaRPr lang="en-US" sz="1400" i="1" dirty="0">
              <a:solidFill>
                <a:srgbClr val="0070C0"/>
              </a:solidFill>
              <a:latin typeface="az_ea_font"/>
            </a:endParaRPr>
          </a:p>
          <a:p>
            <a:pPr algn="ctr"/>
            <a:endParaRPr lang="en-US" sz="1400" i="1" dirty="0">
              <a:solidFill>
                <a:srgbClr val="0070C0"/>
              </a:solidFill>
            </a:endParaRPr>
          </a:p>
        </p:txBody>
      </p:sp>
      <p:pic>
        <p:nvPicPr>
          <p:cNvPr id="54" name="Picture 5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24422" y="3637146"/>
            <a:ext cx="1420592" cy="1145428"/>
          </a:xfrm>
          <a:prstGeom prst="rect">
            <a:avLst/>
          </a:prstGeom>
        </p:spPr>
      </p:pic>
      <p:cxnSp>
        <p:nvCxnSpPr>
          <p:cNvPr id="55" name="Straight Connector 54"/>
          <p:cNvCxnSpPr>
            <a:cxnSpLocks/>
          </p:cNvCxnSpPr>
          <p:nvPr/>
        </p:nvCxnSpPr>
        <p:spPr>
          <a:xfrm>
            <a:off x="5431604" y="3182359"/>
            <a:ext cx="0" cy="467345"/>
          </a:xfrm>
          <a:prstGeom prst="line">
            <a:avLst/>
          </a:prstGeom>
          <a:ln w="38100">
            <a:solidFill>
              <a:srgbClr val="FFC000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 56"/>
          <p:cNvSpPr/>
          <p:nvPr/>
        </p:nvSpPr>
        <p:spPr>
          <a:xfrm>
            <a:off x="5102114" y="3225355"/>
            <a:ext cx="57186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ref</a:t>
            </a:r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39924" y="3634260"/>
            <a:ext cx="1420592" cy="1145428"/>
          </a:xfrm>
          <a:prstGeom prst="rect">
            <a:avLst/>
          </a:prstGeom>
        </p:spPr>
      </p:pic>
      <p:sp>
        <p:nvSpPr>
          <p:cNvPr id="63" name="Rectangle 62"/>
          <p:cNvSpPr/>
          <p:nvPr/>
        </p:nvSpPr>
        <p:spPr>
          <a:xfrm>
            <a:off x="6161166" y="4425180"/>
            <a:ext cx="1186534" cy="2505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4" name="Straight Connector 63"/>
          <p:cNvCxnSpPr>
            <a:cxnSpLocks/>
          </p:cNvCxnSpPr>
          <p:nvPr/>
        </p:nvCxnSpPr>
        <p:spPr>
          <a:xfrm flipH="1">
            <a:off x="2752340" y="2708276"/>
            <a:ext cx="484946" cy="1"/>
          </a:xfrm>
          <a:prstGeom prst="line">
            <a:avLst/>
          </a:prstGeom>
          <a:ln w="63500">
            <a:solidFill>
              <a:srgbClr val="FFC000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/>
          <p:cNvSpPr/>
          <p:nvPr/>
        </p:nvSpPr>
        <p:spPr>
          <a:xfrm>
            <a:off x="6166043" y="3218605"/>
            <a:ext cx="65980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archive</a:t>
            </a:r>
          </a:p>
        </p:txBody>
      </p:sp>
      <p:sp>
        <p:nvSpPr>
          <p:cNvPr id="82" name="Rectangle 81"/>
          <p:cNvSpPr/>
          <p:nvPr/>
        </p:nvSpPr>
        <p:spPr>
          <a:xfrm>
            <a:off x="3275093" y="2110904"/>
            <a:ext cx="5357919" cy="1138367"/>
          </a:xfrm>
          <a:prstGeom prst="rect">
            <a:avLst/>
          </a:prstGeom>
          <a:solidFill>
            <a:schemeClr val="accent1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0" name="Straight Connector 89"/>
          <p:cNvCxnSpPr>
            <a:cxnSpLocks/>
          </p:cNvCxnSpPr>
          <p:nvPr/>
        </p:nvCxnSpPr>
        <p:spPr>
          <a:xfrm flipV="1">
            <a:off x="3845295" y="3127083"/>
            <a:ext cx="0" cy="570858"/>
          </a:xfrm>
          <a:prstGeom prst="line">
            <a:avLst/>
          </a:prstGeom>
          <a:ln w="63500">
            <a:solidFill>
              <a:srgbClr val="FFC000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Rectangle 92"/>
          <p:cNvSpPr/>
          <p:nvPr/>
        </p:nvSpPr>
        <p:spPr>
          <a:xfrm>
            <a:off x="4850180" y="4401370"/>
            <a:ext cx="1186534" cy="2505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>
            <a:off x="4121266" y="2387433"/>
            <a:ext cx="81920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i="1" dirty="0">
                <a:solidFill>
                  <a:srgbClr val="0070C0"/>
                </a:solidFill>
                <a:latin typeface="az_ea_font"/>
              </a:rPr>
              <a:t>stream</a:t>
            </a:r>
          </a:p>
        </p:txBody>
      </p:sp>
      <p:sp>
        <p:nvSpPr>
          <p:cNvPr id="96" name="Rectangle 95"/>
          <p:cNvSpPr/>
          <p:nvPr/>
        </p:nvSpPr>
        <p:spPr>
          <a:xfrm>
            <a:off x="2641960" y="3244150"/>
            <a:ext cx="126000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i="1" dirty="0">
                <a:solidFill>
                  <a:srgbClr val="0070C0"/>
                </a:solidFill>
                <a:latin typeface="az_ea_font"/>
              </a:rPr>
              <a:t>Non-telemetry</a:t>
            </a:r>
          </a:p>
        </p:txBody>
      </p:sp>
      <p:sp>
        <p:nvSpPr>
          <p:cNvPr id="98" name="Rectangle 97"/>
          <p:cNvSpPr/>
          <p:nvPr/>
        </p:nvSpPr>
        <p:spPr>
          <a:xfrm>
            <a:off x="5431604" y="4254020"/>
            <a:ext cx="131721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rgbClr val="0070C0"/>
                </a:solidFill>
                <a:latin typeface="az_ea_font"/>
              </a:rPr>
              <a:t>Blob Storage</a:t>
            </a:r>
            <a:endParaRPr lang="en-US" sz="1600" b="1" dirty="0">
              <a:solidFill>
                <a:srgbClr val="0070C0"/>
              </a:solidFill>
            </a:endParaRPr>
          </a:p>
        </p:txBody>
      </p:sp>
      <p:pic>
        <p:nvPicPr>
          <p:cNvPr id="60" name="Picture 5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50716" y="3715811"/>
            <a:ext cx="589158" cy="582386"/>
          </a:xfrm>
          <a:prstGeom prst="rect">
            <a:avLst/>
          </a:prstGeom>
        </p:spPr>
      </p:pic>
      <p:sp>
        <p:nvSpPr>
          <p:cNvPr id="61" name="Rectangle 60"/>
          <p:cNvSpPr/>
          <p:nvPr/>
        </p:nvSpPr>
        <p:spPr>
          <a:xfrm>
            <a:off x="3210706" y="4279504"/>
            <a:ext cx="131721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rgbClr val="0070C0"/>
                </a:solidFill>
                <a:latin typeface="az_ea_font"/>
              </a:rPr>
              <a:t>Service Bus Queue</a:t>
            </a:r>
            <a:endParaRPr lang="en-US" sz="16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109717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Alternate Process 5"/>
          <p:cNvSpPr/>
          <p:nvPr/>
        </p:nvSpPr>
        <p:spPr>
          <a:xfrm>
            <a:off x="4426755" y="7191158"/>
            <a:ext cx="1056804" cy="2055253"/>
          </a:xfrm>
          <a:prstGeom prst="flowChartAlternateProcess">
            <a:avLst/>
          </a:prstGeom>
          <a:solidFill>
            <a:schemeClr val="bg1"/>
          </a:solidFill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384402" y="7421363"/>
            <a:ext cx="1127494" cy="7932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solidFill>
                  <a:srgbClr val="0070C0"/>
                </a:solidFill>
                <a:latin typeface="az_ea_font"/>
              </a:rPr>
              <a:t>Azure Function</a:t>
            </a:r>
            <a:endParaRPr lang="en-US" sz="1400" b="1" dirty="0">
              <a:solidFill>
                <a:srgbClr val="0070C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207794" y="7560501"/>
            <a:ext cx="2085532" cy="3072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/messages/devicebound</a:t>
            </a: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7575" y="7286520"/>
            <a:ext cx="751538" cy="709332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2087498" y="1107603"/>
            <a:ext cx="7164078" cy="4728420"/>
            <a:chOff x="1300845" y="1134498"/>
            <a:chExt cx="5975825" cy="4043758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30607" y="2646666"/>
              <a:ext cx="798985" cy="807780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23680" y="2520943"/>
              <a:ext cx="792211" cy="920841"/>
            </a:xfrm>
            <a:prstGeom prst="rect">
              <a:avLst/>
            </a:prstGeom>
          </p:spPr>
        </p:pic>
        <p:cxnSp>
          <p:nvCxnSpPr>
            <p:cNvPr id="9" name="Straight Connector 8"/>
            <p:cNvCxnSpPr>
              <a:cxnSpLocks/>
            </p:cNvCxnSpPr>
            <p:nvPr/>
          </p:nvCxnSpPr>
          <p:spPr>
            <a:xfrm flipH="1">
              <a:off x="4046828" y="3051325"/>
              <a:ext cx="484946" cy="1"/>
            </a:xfrm>
            <a:prstGeom prst="line">
              <a:avLst/>
            </a:prstGeom>
            <a:ln w="63500">
              <a:solidFill>
                <a:srgbClr val="FFC000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/>
            <p:cNvSpPr/>
            <p:nvPr/>
          </p:nvSpPr>
          <p:spPr>
            <a:xfrm>
              <a:off x="2673583" y="2000766"/>
              <a:ext cx="1637865" cy="43729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0070C0"/>
                  </a:solidFill>
                  <a:latin typeface="az_ea_font"/>
                </a:rPr>
                <a:t>IoT Hub</a:t>
              </a:r>
              <a:endParaRPr lang="en-US" sz="1600" b="1" dirty="0">
                <a:solidFill>
                  <a:srgbClr val="0070C0"/>
                </a:solidFill>
              </a:endParaRPr>
            </a:p>
          </p:txBody>
        </p:sp>
        <p:cxnSp>
          <p:nvCxnSpPr>
            <p:cNvPr id="16" name="Straight Connector 15"/>
            <p:cNvCxnSpPr>
              <a:cxnSpLocks/>
            </p:cNvCxnSpPr>
            <p:nvPr/>
          </p:nvCxnSpPr>
          <p:spPr>
            <a:xfrm flipH="1" flipV="1">
              <a:off x="5302670" y="3441060"/>
              <a:ext cx="116506" cy="492615"/>
            </a:xfrm>
            <a:prstGeom prst="line">
              <a:avLst/>
            </a:prstGeom>
            <a:ln w="38100">
              <a:solidFill>
                <a:srgbClr val="FFC000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>
              <a:cxnSpLocks/>
            </p:cNvCxnSpPr>
            <p:nvPr/>
          </p:nvCxnSpPr>
          <p:spPr>
            <a:xfrm flipH="1">
              <a:off x="5596432" y="3058258"/>
              <a:ext cx="484946" cy="1"/>
            </a:xfrm>
            <a:prstGeom prst="line">
              <a:avLst/>
            </a:prstGeom>
            <a:ln w="63500">
              <a:solidFill>
                <a:srgbClr val="FFC000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00845" y="2377175"/>
              <a:ext cx="1651599" cy="1281191"/>
            </a:xfrm>
            <a:prstGeom prst="rect">
              <a:avLst/>
            </a:prstGeom>
          </p:spPr>
        </p:pic>
        <p:sp>
          <p:nvSpPr>
            <p:cNvPr id="40" name="Rectangle 39"/>
            <p:cNvSpPr/>
            <p:nvPr/>
          </p:nvSpPr>
          <p:spPr>
            <a:xfrm>
              <a:off x="4466523" y="2000766"/>
              <a:ext cx="1317210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0070C0"/>
                  </a:solidFill>
                  <a:latin typeface="az_ea_font"/>
                </a:rPr>
                <a:t>AFN</a:t>
              </a:r>
              <a:endParaRPr lang="en-US" sz="1600" b="1" dirty="0">
                <a:solidFill>
                  <a:srgbClr val="0070C0"/>
                </a:solidFill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4139542" y="1134498"/>
              <a:ext cx="1923190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i="1" dirty="0">
                  <a:solidFill>
                    <a:srgbClr val="0070C0"/>
                  </a:solidFill>
                  <a:latin typeface="az_ea_font"/>
                </a:rPr>
                <a:t>Validation</a:t>
              </a:r>
            </a:p>
            <a:p>
              <a:pPr algn="ctr"/>
              <a:r>
                <a:rPr lang="en-US" sz="1400" i="1" dirty="0">
                  <a:solidFill>
                    <a:srgbClr val="0070C0"/>
                  </a:solidFill>
                  <a:latin typeface="az_ea_font"/>
                </a:rPr>
                <a:t>Enrichment</a:t>
              </a:r>
            </a:p>
            <a:p>
              <a:pPr algn="ctr"/>
              <a:r>
                <a:rPr lang="en-US" sz="1400" i="1" dirty="0">
                  <a:solidFill>
                    <a:srgbClr val="0070C0"/>
                  </a:solidFill>
                  <a:latin typeface="az_ea_font"/>
                </a:rPr>
                <a:t>Transformation</a:t>
              </a:r>
            </a:p>
            <a:p>
              <a:pPr algn="ctr"/>
              <a:r>
                <a:rPr lang="en-US" sz="1400" i="1" dirty="0">
                  <a:solidFill>
                    <a:srgbClr val="0070C0"/>
                  </a:solidFill>
                  <a:latin typeface="az_ea_font"/>
                </a:rPr>
                <a:t>Route</a:t>
              </a:r>
              <a:endParaRPr lang="en-US" sz="1400" i="1" dirty="0">
                <a:solidFill>
                  <a:srgbClr val="0070C0"/>
                </a:solidFill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3024385" y="1274133"/>
              <a:ext cx="950690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i="1" dirty="0">
                  <a:solidFill>
                    <a:srgbClr val="0070C0"/>
                  </a:solidFill>
                  <a:latin typeface="az_ea_font"/>
                </a:rPr>
                <a:t>Ingestion</a:t>
              </a: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1456510" y="2000766"/>
              <a:ext cx="1311982" cy="43729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0070C0"/>
                  </a:solidFill>
                  <a:latin typeface="az_ea_font"/>
                </a:rPr>
                <a:t>Things</a:t>
              </a:r>
            </a:p>
          </p:txBody>
        </p:sp>
        <p:cxnSp>
          <p:nvCxnSpPr>
            <p:cNvPr id="49" name="Straight Connector 48"/>
            <p:cNvCxnSpPr>
              <a:cxnSpLocks/>
            </p:cNvCxnSpPr>
            <p:nvPr/>
          </p:nvCxnSpPr>
          <p:spPr>
            <a:xfrm flipH="1">
              <a:off x="5606646" y="2652440"/>
              <a:ext cx="474732" cy="257658"/>
            </a:xfrm>
            <a:prstGeom prst="line">
              <a:avLst/>
            </a:prstGeom>
            <a:ln w="38100">
              <a:solidFill>
                <a:srgbClr val="FFC000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cxnSpLocks/>
            </p:cNvCxnSpPr>
            <p:nvPr/>
          </p:nvCxnSpPr>
          <p:spPr>
            <a:xfrm flipH="1" flipV="1">
              <a:off x="5614751" y="3241345"/>
              <a:ext cx="437789" cy="232220"/>
            </a:xfrm>
            <a:prstGeom prst="line">
              <a:avLst/>
            </a:prstGeom>
            <a:ln w="38100">
              <a:solidFill>
                <a:srgbClr val="FFC000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Rectangle 52"/>
            <p:cNvSpPr/>
            <p:nvPr/>
          </p:nvSpPr>
          <p:spPr>
            <a:xfrm>
              <a:off x="5902102" y="2494697"/>
              <a:ext cx="1374568" cy="138499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i="1" dirty="0">
                  <a:solidFill>
                    <a:srgbClr val="0070C0"/>
                  </a:solidFill>
                  <a:latin typeface="az_ea_font"/>
                </a:rPr>
                <a:t>Downstream</a:t>
              </a:r>
            </a:p>
            <a:p>
              <a:pPr algn="ctr"/>
              <a:r>
                <a:rPr lang="en-US" sz="1400" i="1" dirty="0">
                  <a:solidFill>
                    <a:srgbClr val="0070C0"/>
                  </a:solidFill>
                  <a:latin typeface="az_ea_font"/>
                </a:rPr>
                <a:t>Consumers</a:t>
              </a:r>
            </a:p>
            <a:p>
              <a:pPr algn="ctr"/>
              <a:r>
                <a:rPr lang="en-US" sz="1400" i="1" dirty="0">
                  <a:solidFill>
                    <a:srgbClr val="0070C0"/>
                  </a:solidFill>
                  <a:latin typeface="az_ea_font"/>
                </a:rPr>
                <a:t>PowerBI,</a:t>
              </a:r>
            </a:p>
            <a:p>
              <a:pPr algn="ctr"/>
              <a:r>
                <a:rPr lang="en-US" sz="1400" i="1" dirty="0">
                  <a:solidFill>
                    <a:srgbClr val="0070C0"/>
                  </a:solidFill>
                  <a:latin typeface="az_ea_font"/>
                </a:rPr>
                <a:t>Service Bus,</a:t>
              </a:r>
            </a:p>
            <a:p>
              <a:pPr algn="ctr"/>
              <a:r>
                <a:rPr lang="en-US" sz="1400" i="1" dirty="0">
                  <a:solidFill>
                    <a:srgbClr val="0070C0"/>
                  </a:solidFill>
                  <a:latin typeface="az_ea_font"/>
                </a:rPr>
                <a:t>Storage,</a:t>
              </a:r>
            </a:p>
            <a:p>
              <a:pPr algn="ctr"/>
              <a:r>
                <a:rPr lang="en-US" sz="1400" i="1" dirty="0">
                  <a:solidFill>
                    <a:srgbClr val="0070C0"/>
                  </a:solidFill>
                  <a:latin typeface="az_ea_font"/>
                </a:rPr>
                <a:t>etc.</a:t>
              </a:r>
              <a:endParaRPr lang="en-US" sz="1400" i="1" dirty="0">
                <a:solidFill>
                  <a:srgbClr val="0070C0"/>
                </a:solidFill>
              </a:endParaRPr>
            </a:p>
          </p:txBody>
        </p:sp>
        <p:pic>
          <p:nvPicPr>
            <p:cNvPr id="54" name="Picture 5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957545" y="3933675"/>
              <a:ext cx="1420592" cy="1145428"/>
            </a:xfrm>
            <a:prstGeom prst="rect">
              <a:avLst/>
            </a:prstGeom>
          </p:spPr>
        </p:pic>
        <p:cxnSp>
          <p:nvCxnSpPr>
            <p:cNvPr id="55" name="Straight Connector 54"/>
            <p:cNvCxnSpPr>
              <a:cxnSpLocks/>
            </p:cNvCxnSpPr>
            <p:nvPr/>
          </p:nvCxnSpPr>
          <p:spPr>
            <a:xfrm flipH="1">
              <a:off x="4695309" y="3416638"/>
              <a:ext cx="185973" cy="505153"/>
            </a:xfrm>
            <a:prstGeom prst="line">
              <a:avLst/>
            </a:prstGeom>
            <a:ln w="38100">
              <a:solidFill>
                <a:srgbClr val="FFC000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Rectangle 56"/>
            <p:cNvSpPr/>
            <p:nvPr/>
          </p:nvSpPr>
          <p:spPr>
            <a:xfrm>
              <a:off x="4387006" y="3580527"/>
              <a:ext cx="571861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dirty="0"/>
                <a:t>ref</a:t>
              </a:r>
            </a:p>
          </p:txBody>
        </p:sp>
        <p:pic>
          <p:nvPicPr>
            <p:cNvPr id="58" name="Picture 5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762752" y="3940608"/>
              <a:ext cx="1420592" cy="1145428"/>
            </a:xfrm>
            <a:prstGeom prst="rect">
              <a:avLst/>
            </a:prstGeom>
          </p:spPr>
        </p:pic>
        <p:sp>
          <p:nvSpPr>
            <p:cNvPr id="63" name="Rectangle 62"/>
            <p:cNvSpPr/>
            <p:nvPr/>
          </p:nvSpPr>
          <p:spPr>
            <a:xfrm>
              <a:off x="5185767" y="4713627"/>
              <a:ext cx="1186534" cy="25058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4" name="Straight Connector 63"/>
            <p:cNvCxnSpPr>
              <a:cxnSpLocks/>
            </p:cNvCxnSpPr>
            <p:nvPr/>
          </p:nvCxnSpPr>
          <p:spPr>
            <a:xfrm flipH="1">
              <a:off x="2467125" y="3040921"/>
              <a:ext cx="484946" cy="1"/>
            </a:xfrm>
            <a:prstGeom prst="line">
              <a:avLst/>
            </a:prstGeom>
            <a:ln w="63500">
              <a:solidFill>
                <a:srgbClr val="FFC000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Rectangle 66"/>
            <p:cNvSpPr/>
            <p:nvPr/>
          </p:nvSpPr>
          <p:spPr>
            <a:xfrm>
              <a:off x="4791817" y="3587460"/>
              <a:ext cx="659807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dirty="0"/>
                <a:t>archive</a:t>
              </a:r>
            </a:p>
          </p:txBody>
        </p:sp>
        <p:sp>
          <p:nvSpPr>
            <p:cNvPr id="82" name="Rectangle 81"/>
            <p:cNvSpPr/>
            <p:nvPr/>
          </p:nvSpPr>
          <p:spPr>
            <a:xfrm>
              <a:off x="3013074" y="2426011"/>
              <a:ext cx="2552453" cy="1146229"/>
            </a:xfrm>
            <a:prstGeom prst="rect">
              <a:avLst/>
            </a:prstGeom>
            <a:solidFill>
              <a:schemeClr val="accent1">
                <a:alpha val="2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0" name="Straight Connector 89"/>
            <p:cNvCxnSpPr>
              <a:cxnSpLocks/>
            </p:cNvCxnSpPr>
            <p:nvPr/>
          </p:nvCxnSpPr>
          <p:spPr>
            <a:xfrm flipV="1">
              <a:off x="3576354" y="3441060"/>
              <a:ext cx="0" cy="570858"/>
            </a:xfrm>
            <a:prstGeom prst="line">
              <a:avLst/>
            </a:prstGeom>
            <a:ln w="63500">
              <a:solidFill>
                <a:srgbClr val="FFC000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Rectangle 92"/>
            <p:cNvSpPr/>
            <p:nvPr/>
          </p:nvSpPr>
          <p:spPr>
            <a:xfrm>
              <a:off x="4102042" y="4729692"/>
              <a:ext cx="1186534" cy="25058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Rectangle 93"/>
            <p:cNvSpPr/>
            <p:nvPr/>
          </p:nvSpPr>
          <p:spPr>
            <a:xfrm>
              <a:off x="3852325" y="2701410"/>
              <a:ext cx="819203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i="1" dirty="0">
                  <a:solidFill>
                    <a:srgbClr val="0070C0"/>
                  </a:solidFill>
                  <a:latin typeface="az_ea_font"/>
                </a:rPr>
                <a:t>stream</a:t>
              </a:r>
            </a:p>
          </p:txBody>
        </p:sp>
        <p:sp>
          <p:nvSpPr>
            <p:cNvPr id="96" name="Rectangle 95"/>
            <p:cNvSpPr/>
            <p:nvPr/>
          </p:nvSpPr>
          <p:spPr>
            <a:xfrm>
              <a:off x="2373019" y="3558127"/>
              <a:ext cx="1260008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i="1" dirty="0">
                  <a:solidFill>
                    <a:srgbClr val="0070C0"/>
                  </a:solidFill>
                  <a:latin typeface="az_ea_font"/>
                </a:rPr>
                <a:t>Non-telemetry</a:t>
              </a:r>
            </a:p>
          </p:txBody>
        </p:sp>
        <p:pic>
          <p:nvPicPr>
            <p:cNvPr id="97" name="Picture 96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281775" y="4029788"/>
              <a:ext cx="589158" cy="582386"/>
            </a:xfrm>
            <a:prstGeom prst="rect">
              <a:avLst/>
            </a:prstGeom>
          </p:spPr>
        </p:pic>
        <p:sp>
          <p:nvSpPr>
            <p:cNvPr id="98" name="Rectangle 97"/>
            <p:cNvSpPr/>
            <p:nvPr/>
          </p:nvSpPr>
          <p:spPr>
            <a:xfrm>
              <a:off x="4411693" y="4610548"/>
              <a:ext cx="1317210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0070C0"/>
                  </a:solidFill>
                  <a:latin typeface="az_ea_font"/>
                </a:rPr>
                <a:t>Blob Storage</a:t>
              </a:r>
              <a:endParaRPr lang="en-US" sz="1600" b="1" dirty="0">
                <a:solidFill>
                  <a:srgbClr val="0070C0"/>
                </a:solidFill>
              </a:endParaRPr>
            </a:p>
          </p:txBody>
        </p:sp>
        <p:sp>
          <p:nvSpPr>
            <p:cNvPr id="103" name="Rectangle 102"/>
            <p:cNvSpPr/>
            <p:nvPr/>
          </p:nvSpPr>
          <p:spPr>
            <a:xfrm>
              <a:off x="2941765" y="4593481"/>
              <a:ext cx="1317210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0070C0"/>
                  </a:solidFill>
                  <a:latin typeface="az_ea_font"/>
                </a:rPr>
                <a:t>Service Bus Queue</a:t>
              </a:r>
              <a:endParaRPr lang="en-US" sz="1600" b="1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1926019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oup 51"/>
          <p:cNvGrpSpPr/>
          <p:nvPr/>
        </p:nvGrpSpPr>
        <p:grpSpPr>
          <a:xfrm>
            <a:off x="7448001" y="2429176"/>
            <a:ext cx="1253014" cy="974678"/>
            <a:chOff x="7647679" y="5073784"/>
            <a:chExt cx="1253014" cy="974678"/>
          </a:xfrm>
        </p:grpSpPr>
        <p:pic>
          <p:nvPicPr>
            <p:cNvPr id="60" name="Picture 5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647679" y="5073784"/>
              <a:ext cx="1253014" cy="974678"/>
            </a:xfrm>
            <a:prstGeom prst="rect">
              <a:avLst/>
            </a:prstGeom>
          </p:spPr>
        </p:pic>
        <p:sp>
          <p:nvSpPr>
            <p:cNvPr id="61" name="Rectangle 60"/>
            <p:cNvSpPr/>
            <p:nvPr/>
          </p:nvSpPr>
          <p:spPr>
            <a:xfrm>
              <a:off x="7748438" y="5700114"/>
              <a:ext cx="1055758" cy="2091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4793185" y="2465998"/>
            <a:ext cx="1253014" cy="974678"/>
            <a:chOff x="7647679" y="5073784"/>
            <a:chExt cx="1253014" cy="974678"/>
          </a:xfrm>
        </p:grpSpPr>
        <p:pic>
          <p:nvPicPr>
            <p:cNvPr id="44" name="Picture 4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647679" y="5073784"/>
              <a:ext cx="1253014" cy="974678"/>
            </a:xfrm>
            <a:prstGeom prst="rect">
              <a:avLst/>
            </a:prstGeom>
          </p:spPr>
        </p:pic>
        <p:sp>
          <p:nvSpPr>
            <p:cNvPr id="50" name="Rectangle 49"/>
            <p:cNvSpPr/>
            <p:nvPr/>
          </p:nvSpPr>
          <p:spPr>
            <a:xfrm>
              <a:off x="7748438" y="5700114"/>
              <a:ext cx="1055758" cy="2091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Flowchart: Alternate Process 5"/>
          <p:cNvSpPr/>
          <p:nvPr/>
        </p:nvSpPr>
        <p:spPr>
          <a:xfrm>
            <a:off x="4426755" y="7191158"/>
            <a:ext cx="1056804" cy="2055253"/>
          </a:xfrm>
          <a:prstGeom prst="flowChartAlternateProcess">
            <a:avLst/>
          </a:prstGeom>
          <a:solidFill>
            <a:schemeClr val="bg1"/>
          </a:solidFill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384402" y="7421363"/>
            <a:ext cx="1127494" cy="7932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solidFill>
                  <a:srgbClr val="0070C0"/>
                </a:solidFill>
                <a:latin typeface="az_ea_font"/>
              </a:rPr>
              <a:t>Azure Function</a:t>
            </a:r>
            <a:endParaRPr lang="en-US" sz="1400" b="1" dirty="0">
              <a:solidFill>
                <a:srgbClr val="0070C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429488" y="6157338"/>
            <a:ext cx="2085532" cy="3072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/messages/devicebound</a:t>
            </a:r>
          </a:p>
        </p:txBody>
      </p:sp>
      <p:sp>
        <p:nvSpPr>
          <p:cNvPr id="19" name="Rectangle 18"/>
          <p:cNvSpPr/>
          <p:nvPr/>
        </p:nvSpPr>
        <p:spPr>
          <a:xfrm>
            <a:off x="5038150" y="6351185"/>
            <a:ext cx="674947" cy="3072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Https</a:t>
            </a: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9719" y="5795468"/>
            <a:ext cx="751538" cy="709332"/>
          </a:xfrm>
          <a:prstGeom prst="rect">
            <a:avLst/>
          </a:prstGeom>
        </p:spPr>
      </p:pic>
      <p:cxnSp>
        <p:nvCxnSpPr>
          <p:cNvPr id="56" name="Straight Connector 55"/>
          <p:cNvCxnSpPr>
            <a:cxnSpLocks/>
          </p:cNvCxnSpPr>
          <p:nvPr/>
        </p:nvCxnSpPr>
        <p:spPr>
          <a:xfrm flipH="1">
            <a:off x="6621003" y="6722102"/>
            <a:ext cx="320808" cy="0"/>
          </a:xfrm>
          <a:prstGeom prst="line">
            <a:avLst/>
          </a:prstGeom>
          <a:ln w="38100">
            <a:solidFill>
              <a:srgbClr val="FFC000"/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2621" y="2206966"/>
            <a:ext cx="792211" cy="920841"/>
          </a:xfrm>
          <a:prstGeom prst="rect">
            <a:avLst/>
          </a:prstGeom>
        </p:spPr>
      </p:pic>
      <p:cxnSp>
        <p:nvCxnSpPr>
          <p:cNvPr id="9" name="Straight Connector 8"/>
          <p:cNvCxnSpPr>
            <a:cxnSpLocks/>
          </p:cNvCxnSpPr>
          <p:nvPr/>
        </p:nvCxnSpPr>
        <p:spPr>
          <a:xfrm flipH="1">
            <a:off x="4315769" y="2737348"/>
            <a:ext cx="484946" cy="1"/>
          </a:xfrm>
          <a:prstGeom prst="line">
            <a:avLst/>
          </a:prstGeom>
          <a:ln w="63500">
            <a:solidFill>
              <a:srgbClr val="FFC000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2942524" y="1686789"/>
            <a:ext cx="1637865" cy="4372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rgbClr val="0070C0"/>
                </a:solidFill>
                <a:latin typeface="az_ea_font"/>
              </a:rPr>
              <a:t>IoT Hub</a:t>
            </a:r>
            <a:endParaRPr lang="en-US" sz="1600" b="1" dirty="0">
              <a:solidFill>
                <a:srgbClr val="0070C0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7460516" y="969132"/>
            <a:ext cx="121971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i="1" dirty="0">
                <a:solidFill>
                  <a:srgbClr val="0070C0"/>
                </a:solidFill>
                <a:latin typeface="az_ea_font"/>
              </a:rPr>
              <a:t>Routes</a:t>
            </a:r>
            <a:endParaRPr lang="en-US" sz="1400" i="1" dirty="0">
              <a:solidFill>
                <a:srgbClr val="0070C0"/>
              </a:solidFill>
            </a:endParaRPr>
          </a:p>
        </p:txBody>
      </p:sp>
      <p:cxnSp>
        <p:nvCxnSpPr>
          <p:cNvPr id="16" name="Straight Connector 15"/>
          <p:cNvCxnSpPr>
            <a:cxnSpLocks/>
            <a:stCxn id="58" idx="0"/>
          </p:cNvCxnSpPr>
          <p:nvPr/>
        </p:nvCxnSpPr>
        <p:spPr>
          <a:xfrm flipH="1" flipV="1">
            <a:off x="6743980" y="3148800"/>
            <a:ext cx="6240" cy="485460"/>
          </a:xfrm>
          <a:prstGeom prst="line">
            <a:avLst/>
          </a:prstGeom>
          <a:ln w="38100">
            <a:solidFill>
              <a:srgbClr val="FFC000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9557" y="2232588"/>
            <a:ext cx="849753" cy="916212"/>
          </a:xfrm>
          <a:prstGeom prst="rect">
            <a:avLst/>
          </a:prstGeom>
        </p:spPr>
      </p:pic>
      <p:cxnSp>
        <p:nvCxnSpPr>
          <p:cNvPr id="29" name="Straight Connector 28"/>
          <p:cNvCxnSpPr>
            <a:cxnSpLocks/>
          </p:cNvCxnSpPr>
          <p:nvPr/>
        </p:nvCxnSpPr>
        <p:spPr>
          <a:xfrm flipH="1">
            <a:off x="5865373" y="2744281"/>
            <a:ext cx="484946" cy="1"/>
          </a:xfrm>
          <a:prstGeom prst="line">
            <a:avLst/>
          </a:prstGeom>
          <a:ln w="63500">
            <a:solidFill>
              <a:srgbClr val="FFC000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cxnSpLocks/>
          </p:cNvCxnSpPr>
          <p:nvPr/>
        </p:nvCxnSpPr>
        <p:spPr>
          <a:xfrm flipH="1">
            <a:off x="7182010" y="2706265"/>
            <a:ext cx="484946" cy="1"/>
          </a:xfrm>
          <a:prstGeom prst="line">
            <a:avLst/>
          </a:prstGeom>
          <a:ln w="63500">
            <a:solidFill>
              <a:srgbClr val="FFC000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3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9786" y="2063198"/>
            <a:ext cx="1651599" cy="1281191"/>
          </a:xfrm>
          <a:prstGeom prst="rect">
            <a:avLst/>
          </a:prstGeom>
        </p:spPr>
      </p:pic>
      <p:sp>
        <p:nvSpPr>
          <p:cNvPr id="38" name="Rectangle 37"/>
          <p:cNvSpPr/>
          <p:nvPr/>
        </p:nvSpPr>
        <p:spPr>
          <a:xfrm>
            <a:off x="5887095" y="1686789"/>
            <a:ext cx="1637865" cy="4372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rgbClr val="0070C0"/>
                </a:solidFill>
                <a:latin typeface="az_ea_font"/>
              </a:rPr>
              <a:t>Event Hub</a:t>
            </a:r>
            <a:endParaRPr lang="en-US" sz="1600" b="1" dirty="0">
              <a:solidFill>
                <a:srgbClr val="0070C0"/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7467615" y="1684507"/>
            <a:ext cx="12334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rgbClr val="0070C0"/>
                </a:solidFill>
                <a:latin typeface="az_ea_font"/>
              </a:rPr>
              <a:t>Worker Role</a:t>
            </a:r>
            <a:endParaRPr lang="en-US" sz="1600" b="1" dirty="0">
              <a:solidFill>
                <a:srgbClr val="0070C0"/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4735464" y="1686789"/>
            <a:ext cx="131721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rgbClr val="0070C0"/>
                </a:solidFill>
                <a:latin typeface="az_ea_font"/>
              </a:rPr>
              <a:t>Worker Role</a:t>
            </a:r>
            <a:endParaRPr lang="en-US" sz="1600" b="1" dirty="0">
              <a:solidFill>
                <a:srgbClr val="0070C0"/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4406368" y="949625"/>
            <a:ext cx="192319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i="1" dirty="0">
                <a:solidFill>
                  <a:srgbClr val="0070C0"/>
                </a:solidFill>
                <a:latin typeface="az_ea_font"/>
              </a:rPr>
              <a:t>Validation</a:t>
            </a:r>
          </a:p>
          <a:p>
            <a:pPr algn="ctr"/>
            <a:r>
              <a:rPr lang="en-US" sz="1400" i="1" dirty="0">
                <a:solidFill>
                  <a:srgbClr val="0070C0"/>
                </a:solidFill>
                <a:latin typeface="az_ea_font"/>
              </a:rPr>
              <a:t>Enrichment</a:t>
            </a:r>
          </a:p>
          <a:p>
            <a:pPr algn="ctr"/>
            <a:r>
              <a:rPr lang="en-US" sz="1400" i="1" dirty="0">
                <a:solidFill>
                  <a:srgbClr val="0070C0"/>
                </a:solidFill>
                <a:latin typeface="az_ea_font"/>
              </a:rPr>
              <a:t>Transformation</a:t>
            </a:r>
            <a:endParaRPr lang="en-US" sz="1400" i="1" dirty="0">
              <a:solidFill>
                <a:srgbClr val="0070C0"/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3476065" y="969529"/>
            <a:ext cx="95069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i="1" dirty="0">
                <a:solidFill>
                  <a:srgbClr val="0070C0"/>
                </a:solidFill>
                <a:latin typeface="az_ea_font"/>
              </a:rPr>
              <a:t>Ingestion</a:t>
            </a:r>
          </a:p>
        </p:txBody>
      </p:sp>
      <p:sp>
        <p:nvSpPr>
          <p:cNvPr id="47" name="Rectangle 46"/>
          <p:cNvSpPr/>
          <p:nvPr/>
        </p:nvSpPr>
        <p:spPr>
          <a:xfrm>
            <a:off x="1725451" y="1686789"/>
            <a:ext cx="1311982" cy="4372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rgbClr val="0070C0"/>
                </a:solidFill>
                <a:latin typeface="az_ea_font"/>
              </a:rPr>
              <a:t>Things</a:t>
            </a:r>
          </a:p>
        </p:txBody>
      </p:sp>
      <p:cxnSp>
        <p:nvCxnSpPr>
          <p:cNvPr id="48" name="Straight Connector 47"/>
          <p:cNvCxnSpPr>
            <a:cxnSpLocks/>
          </p:cNvCxnSpPr>
          <p:nvPr/>
        </p:nvCxnSpPr>
        <p:spPr>
          <a:xfrm flipH="1">
            <a:off x="8696916" y="2629410"/>
            <a:ext cx="484946" cy="1"/>
          </a:xfrm>
          <a:prstGeom prst="line">
            <a:avLst/>
          </a:prstGeom>
          <a:ln w="63500">
            <a:solidFill>
              <a:srgbClr val="FFC000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cxnSpLocks/>
          </p:cNvCxnSpPr>
          <p:nvPr/>
        </p:nvCxnSpPr>
        <p:spPr>
          <a:xfrm flipH="1">
            <a:off x="8696302" y="2148841"/>
            <a:ext cx="474732" cy="257658"/>
          </a:xfrm>
          <a:prstGeom prst="line">
            <a:avLst/>
          </a:prstGeom>
          <a:ln w="38100">
            <a:solidFill>
              <a:srgbClr val="FFC000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cxnSpLocks/>
          </p:cNvCxnSpPr>
          <p:nvPr/>
        </p:nvCxnSpPr>
        <p:spPr>
          <a:xfrm flipH="1" flipV="1">
            <a:off x="8693915" y="2847473"/>
            <a:ext cx="437789" cy="232220"/>
          </a:xfrm>
          <a:prstGeom prst="line">
            <a:avLst/>
          </a:prstGeom>
          <a:ln w="38100">
            <a:solidFill>
              <a:srgbClr val="FFC000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/>
          <p:cNvSpPr/>
          <p:nvPr/>
        </p:nvSpPr>
        <p:spPr>
          <a:xfrm>
            <a:off x="8973008" y="2083561"/>
            <a:ext cx="1654749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i="1" dirty="0">
                <a:solidFill>
                  <a:srgbClr val="0070C0"/>
                </a:solidFill>
                <a:latin typeface="az_ea_font"/>
              </a:rPr>
              <a:t>Downstream</a:t>
            </a:r>
          </a:p>
          <a:p>
            <a:pPr algn="ctr"/>
            <a:r>
              <a:rPr lang="en-US" sz="1400" i="1" dirty="0">
                <a:solidFill>
                  <a:srgbClr val="0070C0"/>
                </a:solidFill>
                <a:latin typeface="az_ea_font"/>
              </a:rPr>
              <a:t>Consumers</a:t>
            </a:r>
          </a:p>
          <a:p>
            <a:pPr algn="ctr"/>
            <a:r>
              <a:rPr lang="en-US" sz="1400" i="1" dirty="0">
                <a:solidFill>
                  <a:srgbClr val="0070C0"/>
                </a:solidFill>
                <a:latin typeface="az_ea_font"/>
              </a:rPr>
              <a:t>PowerBI,</a:t>
            </a:r>
          </a:p>
          <a:p>
            <a:pPr algn="ctr"/>
            <a:r>
              <a:rPr lang="en-US" sz="1400" i="1" dirty="0">
                <a:solidFill>
                  <a:srgbClr val="0070C0"/>
                </a:solidFill>
                <a:latin typeface="az_ea_font"/>
              </a:rPr>
              <a:t>Service Bus,</a:t>
            </a:r>
          </a:p>
          <a:p>
            <a:pPr algn="ctr"/>
            <a:r>
              <a:rPr lang="en-US" sz="1400" i="1" dirty="0">
                <a:solidFill>
                  <a:srgbClr val="0070C0"/>
                </a:solidFill>
                <a:latin typeface="az_ea_font"/>
              </a:rPr>
              <a:t>Storage,</a:t>
            </a:r>
          </a:p>
          <a:p>
            <a:pPr algn="ctr"/>
            <a:r>
              <a:rPr lang="en-US" sz="1400" i="1" dirty="0">
                <a:solidFill>
                  <a:srgbClr val="0070C0"/>
                </a:solidFill>
                <a:latin typeface="az_ea_font"/>
              </a:rPr>
              <a:t>etc.</a:t>
            </a:r>
          </a:p>
          <a:p>
            <a:pPr algn="ctr"/>
            <a:endParaRPr lang="en-US" sz="1400" i="1" dirty="0">
              <a:solidFill>
                <a:srgbClr val="0070C0"/>
              </a:solidFill>
              <a:latin typeface="az_ea_font"/>
            </a:endParaRPr>
          </a:p>
          <a:p>
            <a:pPr algn="ctr"/>
            <a:endParaRPr lang="en-US" sz="1400" i="1" dirty="0">
              <a:solidFill>
                <a:srgbClr val="0070C0"/>
              </a:solidFill>
            </a:endParaRPr>
          </a:p>
        </p:txBody>
      </p:sp>
      <p:pic>
        <p:nvPicPr>
          <p:cNvPr id="54" name="Picture 5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24422" y="3637146"/>
            <a:ext cx="1420592" cy="1145428"/>
          </a:xfrm>
          <a:prstGeom prst="rect">
            <a:avLst/>
          </a:prstGeom>
        </p:spPr>
      </p:pic>
      <p:cxnSp>
        <p:nvCxnSpPr>
          <p:cNvPr id="55" name="Straight Connector 54"/>
          <p:cNvCxnSpPr>
            <a:cxnSpLocks/>
          </p:cNvCxnSpPr>
          <p:nvPr/>
        </p:nvCxnSpPr>
        <p:spPr>
          <a:xfrm>
            <a:off x="5431604" y="3092328"/>
            <a:ext cx="0" cy="557376"/>
          </a:xfrm>
          <a:prstGeom prst="line">
            <a:avLst/>
          </a:prstGeom>
          <a:ln w="38100">
            <a:solidFill>
              <a:srgbClr val="FFC000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 56"/>
          <p:cNvSpPr/>
          <p:nvPr/>
        </p:nvSpPr>
        <p:spPr>
          <a:xfrm>
            <a:off x="5102114" y="3225355"/>
            <a:ext cx="57186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ref</a:t>
            </a:r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39924" y="3634260"/>
            <a:ext cx="1420592" cy="1145428"/>
          </a:xfrm>
          <a:prstGeom prst="rect">
            <a:avLst/>
          </a:prstGeom>
        </p:spPr>
      </p:pic>
      <p:sp>
        <p:nvSpPr>
          <p:cNvPr id="63" name="Rectangle 62"/>
          <p:cNvSpPr/>
          <p:nvPr/>
        </p:nvSpPr>
        <p:spPr>
          <a:xfrm>
            <a:off x="6161166" y="4425180"/>
            <a:ext cx="1186534" cy="2505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4" name="Straight Connector 63"/>
          <p:cNvCxnSpPr>
            <a:cxnSpLocks/>
          </p:cNvCxnSpPr>
          <p:nvPr/>
        </p:nvCxnSpPr>
        <p:spPr>
          <a:xfrm flipH="1">
            <a:off x="2733580" y="2705075"/>
            <a:ext cx="484946" cy="1"/>
          </a:xfrm>
          <a:prstGeom prst="line">
            <a:avLst/>
          </a:prstGeom>
          <a:ln w="63500">
            <a:solidFill>
              <a:srgbClr val="FFC000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/>
          <p:cNvSpPr/>
          <p:nvPr/>
        </p:nvSpPr>
        <p:spPr>
          <a:xfrm>
            <a:off x="6166043" y="3218605"/>
            <a:ext cx="65980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archive</a:t>
            </a:r>
          </a:p>
        </p:txBody>
      </p:sp>
      <p:sp>
        <p:nvSpPr>
          <p:cNvPr id="82" name="Rectangle 81"/>
          <p:cNvSpPr/>
          <p:nvPr/>
        </p:nvSpPr>
        <p:spPr>
          <a:xfrm>
            <a:off x="3271965" y="2099768"/>
            <a:ext cx="5332554" cy="1189020"/>
          </a:xfrm>
          <a:prstGeom prst="rect">
            <a:avLst/>
          </a:prstGeom>
          <a:solidFill>
            <a:schemeClr val="accent1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0" name="Straight Connector 89"/>
          <p:cNvCxnSpPr>
            <a:cxnSpLocks/>
          </p:cNvCxnSpPr>
          <p:nvPr/>
        </p:nvCxnSpPr>
        <p:spPr>
          <a:xfrm flipV="1">
            <a:off x="3845295" y="3127083"/>
            <a:ext cx="0" cy="570858"/>
          </a:xfrm>
          <a:prstGeom prst="line">
            <a:avLst/>
          </a:prstGeom>
          <a:ln w="63500">
            <a:solidFill>
              <a:srgbClr val="FFC000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Rectangle 92"/>
          <p:cNvSpPr/>
          <p:nvPr/>
        </p:nvSpPr>
        <p:spPr>
          <a:xfrm>
            <a:off x="4850180" y="4401370"/>
            <a:ext cx="1186534" cy="2505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>
            <a:off x="4121266" y="2387433"/>
            <a:ext cx="81920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i="1" dirty="0">
                <a:solidFill>
                  <a:srgbClr val="0070C0"/>
                </a:solidFill>
                <a:latin typeface="az_ea_font"/>
              </a:rPr>
              <a:t>stream</a:t>
            </a:r>
          </a:p>
        </p:txBody>
      </p:sp>
      <p:sp>
        <p:nvSpPr>
          <p:cNvPr id="96" name="Rectangle 95"/>
          <p:cNvSpPr/>
          <p:nvPr/>
        </p:nvSpPr>
        <p:spPr>
          <a:xfrm>
            <a:off x="2641960" y="3244150"/>
            <a:ext cx="126000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i="1" dirty="0">
                <a:solidFill>
                  <a:srgbClr val="0070C0"/>
                </a:solidFill>
                <a:latin typeface="az_ea_font"/>
              </a:rPr>
              <a:t>Non-telemetry</a:t>
            </a:r>
          </a:p>
        </p:txBody>
      </p:sp>
      <p:sp>
        <p:nvSpPr>
          <p:cNvPr id="98" name="Rectangle 97"/>
          <p:cNvSpPr/>
          <p:nvPr/>
        </p:nvSpPr>
        <p:spPr>
          <a:xfrm>
            <a:off x="5449241" y="4249288"/>
            <a:ext cx="131721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rgbClr val="0070C0"/>
                </a:solidFill>
                <a:latin typeface="az_ea_font"/>
              </a:rPr>
              <a:t>Blob Storage</a:t>
            </a:r>
            <a:endParaRPr lang="en-US" sz="1600" b="1" dirty="0">
              <a:solidFill>
                <a:srgbClr val="0070C0"/>
              </a:solidFill>
            </a:endParaRPr>
          </a:p>
        </p:txBody>
      </p:sp>
      <p:pic>
        <p:nvPicPr>
          <p:cNvPr id="62" name="Picture 6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50716" y="3715811"/>
            <a:ext cx="589158" cy="582386"/>
          </a:xfrm>
          <a:prstGeom prst="rect">
            <a:avLst/>
          </a:prstGeom>
        </p:spPr>
      </p:pic>
      <p:sp>
        <p:nvSpPr>
          <p:cNvPr id="65" name="Rectangle 64"/>
          <p:cNvSpPr/>
          <p:nvPr/>
        </p:nvSpPr>
        <p:spPr>
          <a:xfrm>
            <a:off x="3210706" y="4279504"/>
            <a:ext cx="131721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rgbClr val="0070C0"/>
                </a:solidFill>
                <a:latin typeface="az_ea_font"/>
              </a:rPr>
              <a:t>Service Bus Queue</a:t>
            </a:r>
            <a:endParaRPr lang="en-US" sz="16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033412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6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8535" y="2241532"/>
            <a:ext cx="957858" cy="944548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0265" y="2274684"/>
            <a:ext cx="957858" cy="944548"/>
          </a:xfrm>
          <a:prstGeom prst="rect">
            <a:avLst/>
          </a:prstGeom>
        </p:spPr>
      </p:pic>
      <p:sp>
        <p:nvSpPr>
          <p:cNvPr id="6" name="Flowchart: Alternate Process 5"/>
          <p:cNvSpPr/>
          <p:nvPr/>
        </p:nvSpPr>
        <p:spPr>
          <a:xfrm>
            <a:off x="4426755" y="7191158"/>
            <a:ext cx="1056804" cy="2055253"/>
          </a:xfrm>
          <a:prstGeom prst="flowChartAlternateProcess">
            <a:avLst/>
          </a:prstGeom>
          <a:solidFill>
            <a:schemeClr val="bg1"/>
          </a:solidFill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384402" y="7421363"/>
            <a:ext cx="1127494" cy="7932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solidFill>
                  <a:srgbClr val="0070C0"/>
                </a:solidFill>
                <a:latin typeface="az_ea_font"/>
              </a:rPr>
              <a:t>Azure Function</a:t>
            </a:r>
            <a:endParaRPr lang="en-US" sz="1400" b="1" dirty="0">
              <a:solidFill>
                <a:srgbClr val="0070C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429488" y="6157338"/>
            <a:ext cx="2085532" cy="3072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/messages/devicebound</a:t>
            </a:r>
          </a:p>
        </p:txBody>
      </p:sp>
      <p:sp>
        <p:nvSpPr>
          <p:cNvPr id="19" name="Rectangle 18"/>
          <p:cNvSpPr/>
          <p:nvPr/>
        </p:nvSpPr>
        <p:spPr>
          <a:xfrm>
            <a:off x="5038150" y="6351185"/>
            <a:ext cx="674947" cy="3072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Https</a:t>
            </a: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9719" y="5795468"/>
            <a:ext cx="751538" cy="709332"/>
          </a:xfrm>
          <a:prstGeom prst="rect">
            <a:avLst/>
          </a:prstGeom>
        </p:spPr>
      </p:pic>
      <p:cxnSp>
        <p:nvCxnSpPr>
          <p:cNvPr id="56" name="Straight Connector 55"/>
          <p:cNvCxnSpPr>
            <a:cxnSpLocks/>
          </p:cNvCxnSpPr>
          <p:nvPr/>
        </p:nvCxnSpPr>
        <p:spPr>
          <a:xfrm flipH="1">
            <a:off x="6621003" y="6722102"/>
            <a:ext cx="320808" cy="0"/>
          </a:xfrm>
          <a:prstGeom prst="line">
            <a:avLst/>
          </a:prstGeom>
          <a:ln w="38100">
            <a:solidFill>
              <a:srgbClr val="FFC000"/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2621" y="2206966"/>
            <a:ext cx="792211" cy="920841"/>
          </a:xfrm>
          <a:prstGeom prst="rect">
            <a:avLst/>
          </a:prstGeom>
        </p:spPr>
      </p:pic>
      <p:cxnSp>
        <p:nvCxnSpPr>
          <p:cNvPr id="9" name="Straight Connector 8"/>
          <p:cNvCxnSpPr>
            <a:cxnSpLocks/>
          </p:cNvCxnSpPr>
          <p:nvPr/>
        </p:nvCxnSpPr>
        <p:spPr>
          <a:xfrm flipH="1">
            <a:off x="4315769" y="2737348"/>
            <a:ext cx="484946" cy="1"/>
          </a:xfrm>
          <a:prstGeom prst="line">
            <a:avLst/>
          </a:prstGeom>
          <a:ln w="63500">
            <a:solidFill>
              <a:srgbClr val="FFC000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2942524" y="1686789"/>
            <a:ext cx="1637865" cy="4372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rgbClr val="0070C0"/>
                </a:solidFill>
                <a:latin typeface="az_ea_font"/>
              </a:rPr>
              <a:t>IoT Hub</a:t>
            </a:r>
            <a:endParaRPr lang="en-US" sz="1600" b="1" dirty="0">
              <a:solidFill>
                <a:srgbClr val="0070C0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7460516" y="969132"/>
            <a:ext cx="121971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i="1" dirty="0">
                <a:solidFill>
                  <a:srgbClr val="0070C0"/>
                </a:solidFill>
                <a:latin typeface="az_ea_font"/>
              </a:rPr>
              <a:t>Routes</a:t>
            </a:r>
            <a:endParaRPr lang="en-US" sz="1400" i="1" dirty="0">
              <a:solidFill>
                <a:srgbClr val="0070C0"/>
              </a:solidFill>
            </a:endParaRPr>
          </a:p>
        </p:txBody>
      </p:sp>
      <p:cxnSp>
        <p:nvCxnSpPr>
          <p:cNvPr id="16" name="Straight Connector 15"/>
          <p:cNvCxnSpPr>
            <a:cxnSpLocks/>
            <a:stCxn id="58" idx="0"/>
          </p:cNvCxnSpPr>
          <p:nvPr/>
        </p:nvCxnSpPr>
        <p:spPr>
          <a:xfrm flipH="1" flipV="1">
            <a:off x="6743980" y="3148800"/>
            <a:ext cx="6240" cy="485460"/>
          </a:xfrm>
          <a:prstGeom prst="line">
            <a:avLst/>
          </a:prstGeom>
          <a:ln w="38100">
            <a:solidFill>
              <a:srgbClr val="FFC000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9557" y="2232588"/>
            <a:ext cx="849753" cy="916212"/>
          </a:xfrm>
          <a:prstGeom prst="rect">
            <a:avLst/>
          </a:prstGeom>
        </p:spPr>
      </p:pic>
      <p:cxnSp>
        <p:nvCxnSpPr>
          <p:cNvPr id="29" name="Straight Connector 28"/>
          <p:cNvCxnSpPr>
            <a:cxnSpLocks/>
          </p:cNvCxnSpPr>
          <p:nvPr/>
        </p:nvCxnSpPr>
        <p:spPr>
          <a:xfrm flipH="1">
            <a:off x="5865373" y="2744281"/>
            <a:ext cx="484946" cy="1"/>
          </a:xfrm>
          <a:prstGeom prst="line">
            <a:avLst/>
          </a:prstGeom>
          <a:ln w="63500">
            <a:solidFill>
              <a:srgbClr val="FFC000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cxnSpLocks/>
          </p:cNvCxnSpPr>
          <p:nvPr/>
        </p:nvCxnSpPr>
        <p:spPr>
          <a:xfrm flipH="1">
            <a:off x="7182010" y="2706265"/>
            <a:ext cx="484946" cy="1"/>
          </a:xfrm>
          <a:prstGeom prst="line">
            <a:avLst/>
          </a:prstGeom>
          <a:ln w="63500">
            <a:solidFill>
              <a:srgbClr val="FFC000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3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9786" y="2063198"/>
            <a:ext cx="1651599" cy="1281191"/>
          </a:xfrm>
          <a:prstGeom prst="rect">
            <a:avLst/>
          </a:prstGeom>
        </p:spPr>
      </p:pic>
      <p:sp>
        <p:nvSpPr>
          <p:cNvPr id="38" name="Rectangle 37"/>
          <p:cNvSpPr/>
          <p:nvPr/>
        </p:nvSpPr>
        <p:spPr>
          <a:xfrm>
            <a:off x="5887095" y="1686789"/>
            <a:ext cx="1637865" cy="4372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rgbClr val="0070C0"/>
                </a:solidFill>
                <a:latin typeface="az_ea_font"/>
              </a:rPr>
              <a:t>Event Hub</a:t>
            </a:r>
            <a:endParaRPr lang="en-US" sz="1600" b="1" dirty="0">
              <a:solidFill>
                <a:srgbClr val="0070C0"/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7467615" y="1684507"/>
            <a:ext cx="12334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rgbClr val="0070C0"/>
                </a:solidFill>
                <a:latin typeface="az_ea_font"/>
              </a:rPr>
              <a:t>AFN</a:t>
            </a:r>
            <a:endParaRPr lang="en-US" sz="1600" b="1" dirty="0">
              <a:solidFill>
                <a:srgbClr val="0070C0"/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4735464" y="1686789"/>
            <a:ext cx="131721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rgbClr val="0070C0"/>
                </a:solidFill>
                <a:latin typeface="az_ea_font"/>
              </a:rPr>
              <a:t>AFN</a:t>
            </a:r>
            <a:endParaRPr lang="en-US" sz="1600" b="1" dirty="0">
              <a:solidFill>
                <a:srgbClr val="0070C0"/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4406368" y="949625"/>
            <a:ext cx="192319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i="1" dirty="0">
                <a:solidFill>
                  <a:srgbClr val="0070C0"/>
                </a:solidFill>
                <a:latin typeface="az_ea_font"/>
              </a:rPr>
              <a:t>Validation</a:t>
            </a:r>
          </a:p>
          <a:p>
            <a:pPr algn="ctr"/>
            <a:r>
              <a:rPr lang="en-US" sz="1400" i="1" dirty="0">
                <a:solidFill>
                  <a:srgbClr val="0070C0"/>
                </a:solidFill>
                <a:latin typeface="az_ea_font"/>
              </a:rPr>
              <a:t>Enrichment</a:t>
            </a:r>
          </a:p>
          <a:p>
            <a:pPr algn="ctr"/>
            <a:r>
              <a:rPr lang="en-US" sz="1400" i="1" dirty="0">
                <a:solidFill>
                  <a:srgbClr val="0070C0"/>
                </a:solidFill>
                <a:latin typeface="az_ea_font"/>
              </a:rPr>
              <a:t>Transformation</a:t>
            </a:r>
            <a:endParaRPr lang="en-US" sz="1400" i="1" dirty="0">
              <a:solidFill>
                <a:srgbClr val="0070C0"/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3476065" y="969529"/>
            <a:ext cx="95069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i="1" dirty="0">
                <a:solidFill>
                  <a:srgbClr val="0070C0"/>
                </a:solidFill>
                <a:latin typeface="az_ea_font"/>
              </a:rPr>
              <a:t>Ingestion</a:t>
            </a:r>
          </a:p>
        </p:txBody>
      </p:sp>
      <p:sp>
        <p:nvSpPr>
          <p:cNvPr id="47" name="Rectangle 46"/>
          <p:cNvSpPr/>
          <p:nvPr/>
        </p:nvSpPr>
        <p:spPr>
          <a:xfrm>
            <a:off x="1725451" y="1686789"/>
            <a:ext cx="1311982" cy="4372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rgbClr val="0070C0"/>
                </a:solidFill>
                <a:latin typeface="az_ea_font"/>
              </a:rPr>
              <a:t>Things</a:t>
            </a:r>
          </a:p>
        </p:txBody>
      </p:sp>
      <p:cxnSp>
        <p:nvCxnSpPr>
          <p:cNvPr id="48" name="Straight Connector 47"/>
          <p:cNvCxnSpPr>
            <a:cxnSpLocks/>
          </p:cNvCxnSpPr>
          <p:nvPr/>
        </p:nvCxnSpPr>
        <p:spPr>
          <a:xfrm flipH="1">
            <a:off x="8705131" y="2676877"/>
            <a:ext cx="484946" cy="1"/>
          </a:xfrm>
          <a:prstGeom prst="line">
            <a:avLst/>
          </a:prstGeom>
          <a:ln w="63500">
            <a:solidFill>
              <a:srgbClr val="FFC000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cxnSpLocks/>
          </p:cNvCxnSpPr>
          <p:nvPr/>
        </p:nvCxnSpPr>
        <p:spPr>
          <a:xfrm flipH="1">
            <a:off x="8700670" y="2221140"/>
            <a:ext cx="474732" cy="257658"/>
          </a:xfrm>
          <a:prstGeom prst="line">
            <a:avLst/>
          </a:prstGeom>
          <a:ln w="38100">
            <a:solidFill>
              <a:srgbClr val="FFC000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cxnSpLocks/>
          </p:cNvCxnSpPr>
          <p:nvPr/>
        </p:nvCxnSpPr>
        <p:spPr>
          <a:xfrm flipH="1" flipV="1">
            <a:off x="8693915" y="2847473"/>
            <a:ext cx="437789" cy="232220"/>
          </a:xfrm>
          <a:prstGeom prst="line">
            <a:avLst/>
          </a:prstGeom>
          <a:ln w="38100">
            <a:solidFill>
              <a:srgbClr val="FFC000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/>
          <p:cNvSpPr/>
          <p:nvPr/>
        </p:nvSpPr>
        <p:spPr>
          <a:xfrm>
            <a:off x="8973008" y="2083561"/>
            <a:ext cx="1654749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i="1" dirty="0">
                <a:solidFill>
                  <a:srgbClr val="0070C0"/>
                </a:solidFill>
                <a:latin typeface="az_ea_font"/>
              </a:rPr>
              <a:t>Downstream</a:t>
            </a:r>
          </a:p>
          <a:p>
            <a:pPr algn="ctr"/>
            <a:r>
              <a:rPr lang="en-US" sz="1400" i="1" dirty="0">
                <a:solidFill>
                  <a:srgbClr val="0070C0"/>
                </a:solidFill>
                <a:latin typeface="az_ea_font"/>
              </a:rPr>
              <a:t>Consumers</a:t>
            </a:r>
          </a:p>
          <a:p>
            <a:pPr algn="ctr"/>
            <a:r>
              <a:rPr lang="en-US" sz="1400" i="1" dirty="0">
                <a:solidFill>
                  <a:srgbClr val="0070C0"/>
                </a:solidFill>
                <a:latin typeface="az_ea_font"/>
              </a:rPr>
              <a:t>PowerBI,</a:t>
            </a:r>
          </a:p>
          <a:p>
            <a:pPr algn="ctr"/>
            <a:r>
              <a:rPr lang="en-US" sz="1400" i="1" dirty="0">
                <a:solidFill>
                  <a:srgbClr val="0070C0"/>
                </a:solidFill>
                <a:latin typeface="az_ea_font"/>
              </a:rPr>
              <a:t>Service Bus,</a:t>
            </a:r>
          </a:p>
          <a:p>
            <a:pPr algn="ctr"/>
            <a:r>
              <a:rPr lang="en-US" sz="1400" i="1" dirty="0">
                <a:solidFill>
                  <a:srgbClr val="0070C0"/>
                </a:solidFill>
                <a:latin typeface="az_ea_font"/>
              </a:rPr>
              <a:t>Storage,</a:t>
            </a:r>
          </a:p>
          <a:p>
            <a:pPr algn="ctr"/>
            <a:r>
              <a:rPr lang="en-US" sz="1400" i="1" dirty="0">
                <a:solidFill>
                  <a:srgbClr val="0070C0"/>
                </a:solidFill>
                <a:latin typeface="az_ea_font"/>
              </a:rPr>
              <a:t>etc.</a:t>
            </a:r>
          </a:p>
          <a:p>
            <a:pPr algn="ctr"/>
            <a:endParaRPr lang="en-US" sz="1400" i="1" dirty="0">
              <a:solidFill>
                <a:srgbClr val="0070C0"/>
              </a:solidFill>
              <a:latin typeface="az_ea_font"/>
            </a:endParaRPr>
          </a:p>
          <a:p>
            <a:pPr algn="ctr"/>
            <a:endParaRPr lang="en-US" sz="1400" i="1" dirty="0">
              <a:solidFill>
                <a:srgbClr val="0070C0"/>
              </a:solidFill>
            </a:endParaRPr>
          </a:p>
        </p:txBody>
      </p:sp>
      <p:pic>
        <p:nvPicPr>
          <p:cNvPr id="54" name="Picture 5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24422" y="3637146"/>
            <a:ext cx="1420592" cy="1145428"/>
          </a:xfrm>
          <a:prstGeom prst="rect">
            <a:avLst/>
          </a:prstGeom>
        </p:spPr>
      </p:pic>
      <p:cxnSp>
        <p:nvCxnSpPr>
          <p:cNvPr id="55" name="Straight Connector 54"/>
          <p:cNvCxnSpPr>
            <a:cxnSpLocks/>
          </p:cNvCxnSpPr>
          <p:nvPr/>
        </p:nvCxnSpPr>
        <p:spPr>
          <a:xfrm>
            <a:off x="5431604" y="3092328"/>
            <a:ext cx="0" cy="557376"/>
          </a:xfrm>
          <a:prstGeom prst="line">
            <a:avLst/>
          </a:prstGeom>
          <a:ln w="38100">
            <a:solidFill>
              <a:srgbClr val="FFC000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 56"/>
          <p:cNvSpPr/>
          <p:nvPr/>
        </p:nvSpPr>
        <p:spPr>
          <a:xfrm>
            <a:off x="5102114" y="3225355"/>
            <a:ext cx="57186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ref</a:t>
            </a:r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39924" y="3634260"/>
            <a:ext cx="1420592" cy="1145428"/>
          </a:xfrm>
          <a:prstGeom prst="rect">
            <a:avLst/>
          </a:prstGeom>
        </p:spPr>
      </p:pic>
      <p:sp>
        <p:nvSpPr>
          <p:cNvPr id="63" name="Rectangle 62"/>
          <p:cNvSpPr/>
          <p:nvPr/>
        </p:nvSpPr>
        <p:spPr>
          <a:xfrm>
            <a:off x="6161166" y="4425180"/>
            <a:ext cx="1186534" cy="2505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4" name="Straight Connector 63"/>
          <p:cNvCxnSpPr>
            <a:cxnSpLocks/>
          </p:cNvCxnSpPr>
          <p:nvPr/>
        </p:nvCxnSpPr>
        <p:spPr>
          <a:xfrm flipH="1">
            <a:off x="2733580" y="2705075"/>
            <a:ext cx="484946" cy="1"/>
          </a:xfrm>
          <a:prstGeom prst="line">
            <a:avLst/>
          </a:prstGeom>
          <a:ln w="63500">
            <a:solidFill>
              <a:srgbClr val="FFC000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/>
          <p:cNvSpPr/>
          <p:nvPr/>
        </p:nvSpPr>
        <p:spPr>
          <a:xfrm>
            <a:off x="6166043" y="3218605"/>
            <a:ext cx="65980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archive</a:t>
            </a:r>
          </a:p>
        </p:txBody>
      </p:sp>
      <p:sp>
        <p:nvSpPr>
          <p:cNvPr id="82" name="Rectangle 81"/>
          <p:cNvSpPr/>
          <p:nvPr/>
        </p:nvSpPr>
        <p:spPr>
          <a:xfrm>
            <a:off x="3292233" y="2089925"/>
            <a:ext cx="5332554" cy="1189020"/>
          </a:xfrm>
          <a:prstGeom prst="rect">
            <a:avLst/>
          </a:prstGeom>
          <a:solidFill>
            <a:schemeClr val="accent1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0" name="Straight Connector 89"/>
          <p:cNvCxnSpPr>
            <a:cxnSpLocks/>
          </p:cNvCxnSpPr>
          <p:nvPr/>
        </p:nvCxnSpPr>
        <p:spPr>
          <a:xfrm flipV="1">
            <a:off x="3845295" y="3127083"/>
            <a:ext cx="0" cy="570858"/>
          </a:xfrm>
          <a:prstGeom prst="line">
            <a:avLst/>
          </a:prstGeom>
          <a:ln w="63500">
            <a:solidFill>
              <a:srgbClr val="FFC000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Rectangle 92"/>
          <p:cNvSpPr/>
          <p:nvPr/>
        </p:nvSpPr>
        <p:spPr>
          <a:xfrm>
            <a:off x="4850180" y="4401370"/>
            <a:ext cx="1186534" cy="2505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>
            <a:off x="4121266" y="2387433"/>
            <a:ext cx="81920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i="1" dirty="0">
                <a:solidFill>
                  <a:srgbClr val="0070C0"/>
                </a:solidFill>
                <a:latin typeface="az_ea_font"/>
              </a:rPr>
              <a:t>stream</a:t>
            </a:r>
          </a:p>
        </p:txBody>
      </p:sp>
      <p:sp>
        <p:nvSpPr>
          <p:cNvPr id="96" name="Rectangle 95"/>
          <p:cNvSpPr/>
          <p:nvPr/>
        </p:nvSpPr>
        <p:spPr>
          <a:xfrm>
            <a:off x="2641960" y="3244150"/>
            <a:ext cx="126000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i="1" dirty="0">
                <a:solidFill>
                  <a:srgbClr val="0070C0"/>
                </a:solidFill>
                <a:latin typeface="az_ea_font"/>
              </a:rPr>
              <a:t>Non-telemetry</a:t>
            </a:r>
          </a:p>
        </p:txBody>
      </p:sp>
      <p:sp>
        <p:nvSpPr>
          <p:cNvPr id="98" name="Rectangle 97"/>
          <p:cNvSpPr/>
          <p:nvPr/>
        </p:nvSpPr>
        <p:spPr>
          <a:xfrm>
            <a:off x="5449241" y="4249288"/>
            <a:ext cx="131721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rgbClr val="0070C0"/>
                </a:solidFill>
                <a:latin typeface="az_ea_font"/>
              </a:rPr>
              <a:t>Blob Storage</a:t>
            </a:r>
            <a:endParaRPr lang="en-US" sz="1600" b="1" dirty="0">
              <a:solidFill>
                <a:srgbClr val="0070C0"/>
              </a:solidFill>
            </a:endParaRPr>
          </a:p>
        </p:txBody>
      </p:sp>
      <p:pic>
        <p:nvPicPr>
          <p:cNvPr id="62" name="Picture 6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50716" y="3715811"/>
            <a:ext cx="589158" cy="582386"/>
          </a:xfrm>
          <a:prstGeom prst="rect">
            <a:avLst/>
          </a:prstGeom>
        </p:spPr>
      </p:pic>
      <p:sp>
        <p:nvSpPr>
          <p:cNvPr id="65" name="Rectangle 64"/>
          <p:cNvSpPr/>
          <p:nvPr/>
        </p:nvSpPr>
        <p:spPr>
          <a:xfrm>
            <a:off x="3210706" y="4279504"/>
            <a:ext cx="131721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rgbClr val="0070C0"/>
                </a:solidFill>
                <a:latin typeface="az_ea_font"/>
              </a:rPr>
              <a:t>Service Bus Queue</a:t>
            </a:r>
            <a:endParaRPr lang="en-US" sz="16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223208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3358958" y="173422"/>
            <a:ext cx="713707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0070C0"/>
                </a:solidFill>
              </a:rPr>
              <a:t>Azure IoT Hub Source of Inputs</a:t>
            </a:r>
            <a:endParaRPr lang="en-US" sz="3600" dirty="0">
              <a:solidFill>
                <a:srgbClr val="0070C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391438" y="718775"/>
            <a:ext cx="6199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Routing for stream events (ESP/CEP) and message processing</a:t>
            </a:r>
          </a:p>
        </p:txBody>
      </p:sp>
      <p:sp>
        <p:nvSpPr>
          <p:cNvPr id="20" name="Rectangle 19"/>
          <p:cNvSpPr/>
          <p:nvPr/>
        </p:nvSpPr>
        <p:spPr>
          <a:xfrm>
            <a:off x="9913907" y="3818033"/>
            <a:ext cx="1447061" cy="1710403"/>
          </a:xfrm>
          <a:prstGeom prst="rect">
            <a:avLst/>
          </a:prstGeom>
          <a:solidFill>
            <a:srgbClr val="00B0F0">
              <a:alpha val="1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/>
          <p:cNvGrpSpPr/>
          <p:nvPr/>
        </p:nvGrpSpPr>
        <p:grpSpPr>
          <a:xfrm>
            <a:off x="2051098" y="1560699"/>
            <a:ext cx="7592645" cy="3960976"/>
            <a:chOff x="2051098" y="1560699"/>
            <a:chExt cx="7592645" cy="3960976"/>
          </a:xfrm>
        </p:grpSpPr>
        <p:grpSp>
          <p:nvGrpSpPr>
            <p:cNvPr id="2" name="Group 1"/>
            <p:cNvGrpSpPr/>
            <p:nvPr/>
          </p:nvGrpSpPr>
          <p:grpSpPr>
            <a:xfrm>
              <a:off x="3210284" y="3286372"/>
              <a:ext cx="1585044" cy="1395072"/>
              <a:chOff x="3976074" y="3615270"/>
              <a:chExt cx="2003122" cy="1944021"/>
            </a:xfrm>
          </p:grpSpPr>
          <p:pic>
            <p:nvPicPr>
              <p:cNvPr id="14" name="Picture 13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976074" y="3615270"/>
                <a:ext cx="2003122" cy="1790700"/>
              </a:xfrm>
              <a:prstGeom prst="rect">
                <a:avLst/>
              </a:prstGeom>
            </p:spPr>
          </p:pic>
          <p:sp>
            <p:nvSpPr>
              <p:cNvPr id="25" name="TextBox 24"/>
              <p:cNvSpPr txBox="1"/>
              <p:nvPr/>
            </p:nvSpPr>
            <p:spPr>
              <a:xfrm rot="2530937">
                <a:off x="5673419" y="3948713"/>
                <a:ext cx="209330" cy="91007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 rot="19342359">
                <a:off x="5585230" y="4649213"/>
                <a:ext cx="255319" cy="91007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</p:grpSp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29710" y="2224098"/>
              <a:ext cx="878516" cy="899905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16981" y="4222937"/>
              <a:ext cx="821154" cy="830132"/>
            </a:xfrm>
            <a:prstGeom prst="rect">
              <a:avLst/>
            </a:prstGeom>
          </p:spPr>
        </p:pic>
        <p:sp>
          <p:nvSpPr>
            <p:cNvPr id="29" name="TextBox 28"/>
            <p:cNvSpPr txBox="1"/>
            <p:nvPr/>
          </p:nvSpPr>
          <p:spPr>
            <a:xfrm>
              <a:off x="3251231" y="2904929"/>
              <a:ext cx="1463795" cy="63431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cxnSp>
          <p:nvCxnSpPr>
            <p:cNvPr id="48" name="Straight Connector 47"/>
            <p:cNvCxnSpPr>
              <a:cxnSpLocks/>
            </p:cNvCxnSpPr>
            <p:nvPr/>
          </p:nvCxnSpPr>
          <p:spPr>
            <a:xfrm flipH="1">
              <a:off x="4770982" y="4661051"/>
              <a:ext cx="2389926" cy="14144"/>
            </a:xfrm>
            <a:prstGeom prst="line">
              <a:avLst/>
            </a:prstGeom>
            <a:ln w="25400"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>
              <a:cxnSpLocks/>
            </p:cNvCxnSpPr>
            <p:nvPr/>
          </p:nvCxnSpPr>
          <p:spPr>
            <a:xfrm flipH="1">
              <a:off x="4753205" y="2670860"/>
              <a:ext cx="707370" cy="0"/>
            </a:xfrm>
            <a:prstGeom prst="line">
              <a:avLst/>
            </a:prstGeom>
            <a:ln w="25400"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>
              <a:cxnSpLocks/>
            </p:cNvCxnSpPr>
            <p:nvPr/>
          </p:nvCxnSpPr>
          <p:spPr>
            <a:xfrm>
              <a:off x="4751404" y="2670860"/>
              <a:ext cx="22290" cy="2008870"/>
            </a:xfrm>
            <a:prstGeom prst="line">
              <a:avLst/>
            </a:prstGeom>
            <a:ln w="25400"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cxnSpLocks/>
              <a:stCxn id="64" idx="2"/>
            </p:cNvCxnSpPr>
            <p:nvPr/>
          </p:nvCxnSpPr>
          <p:spPr>
            <a:xfrm flipH="1">
              <a:off x="4219648" y="4036560"/>
              <a:ext cx="357608" cy="2"/>
            </a:xfrm>
            <a:prstGeom prst="line">
              <a:avLst/>
            </a:prstGeom>
            <a:ln w="25400"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TextBox 60"/>
            <p:cNvSpPr txBox="1"/>
            <p:nvPr/>
          </p:nvSpPr>
          <p:spPr>
            <a:xfrm>
              <a:off x="5209159" y="4349807"/>
              <a:ext cx="1362240" cy="277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rgbClr val="0070C0"/>
                  </a:solidFill>
                </a:rPr>
                <a:t>Custom Endpoints</a:t>
              </a: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5075276" y="1944275"/>
              <a:ext cx="1578841" cy="277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rgbClr val="0070C0"/>
                  </a:solidFill>
                </a:rPr>
                <a:t>Default Event Hub</a:t>
              </a:r>
            </a:p>
          </p:txBody>
        </p:sp>
        <p:sp>
          <p:nvSpPr>
            <p:cNvPr id="64" name="Oval 63"/>
            <p:cNvSpPr/>
            <p:nvPr/>
          </p:nvSpPr>
          <p:spPr>
            <a:xfrm>
              <a:off x="4577256" y="3876760"/>
              <a:ext cx="340162" cy="319601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4614695" y="3880148"/>
              <a:ext cx="35712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</a:rPr>
                <a:t>R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375587" y="4998455"/>
              <a:ext cx="142727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solidFill>
                    <a:srgbClr val="00B0F0"/>
                  </a:solidFill>
                </a:rPr>
                <a:t>IoT Hub</a:t>
              </a:r>
            </a:p>
          </p:txBody>
        </p:sp>
        <p:grpSp>
          <p:nvGrpSpPr>
            <p:cNvPr id="78" name="Group 77"/>
            <p:cNvGrpSpPr/>
            <p:nvPr/>
          </p:nvGrpSpPr>
          <p:grpSpPr>
            <a:xfrm>
              <a:off x="7738471" y="2418169"/>
              <a:ext cx="107152" cy="391738"/>
              <a:chOff x="4158986" y="2022935"/>
              <a:chExt cx="65749" cy="252103"/>
            </a:xfrm>
          </p:grpSpPr>
          <p:sp>
            <p:nvSpPr>
              <p:cNvPr id="77" name="Rectangle 76"/>
              <p:cNvSpPr/>
              <p:nvPr/>
            </p:nvSpPr>
            <p:spPr>
              <a:xfrm rot="19388552">
                <a:off x="4158987" y="2022935"/>
                <a:ext cx="65748" cy="7415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/>
              <p:cNvSpPr/>
              <p:nvPr/>
            </p:nvSpPr>
            <p:spPr>
              <a:xfrm rot="19388552">
                <a:off x="4158986" y="2200884"/>
                <a:ext cx="65748" cy="7415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3" name="Group 82"/>
            <p:cNvGrpSpPr/>
            <p:nvPr/>
          </p:nvGrpSpPr>
          <p:grpSpPr>
            <a:xfrm>
              <a:off x="7748034" y="3209523"/>
              <a:ext cx="107152" cy="391738"/>
              <a:chOff x="4158986" y="2022935"/>
              <a:chExt cx="65749" cy="252103"/>
            </a:xfrm>
          </p:grpSpPr>
          <p:sp>
            <p:nvSpPr>
              <p:cNvPr id="85" name="Rectangle 84"/>
              <p:cNvSpPr/>
              <p:nvPr/>
            </p:nvSpPr>
            <p:spPr>
              <a:xfrm rot="19388552">
                <a:off x="4158987" y="2022935"/>
                <a:ext cx="65748" cy="7415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/>
              <p:cNvSpPr/>
              <p:nvPr/>
            </p:nvSpPr>
            <p:spPr>
              <a:xfrm rot="19388552">
                <a:off x="4158986" y="2200884"/>
                <a:ext cx="65748" cy="7415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87" name="Straight Connector 86"/>
            <p:cNvCxnSpPr>
              <a:cxnSpLocks/>
              <a:stCxn id="59" idx="1"/>
            </p:cNvCxnSpPr>
            <p:nvPr/>
          </p:nvCxnSpPr>
          <p:spPr>
            <a:xfrm flipH="1" flipV="1">
              <a:off x="6308226" y="2670860"/>
              <a:ext cx="852682" cy="10089"/>
            </a:xfrm>
            <a:prstGeom prst="line">
              <a:avLst/>
            </a:prstGeom>
            <a:ln w="25400"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>
              <a:cxnSpLocks/>
            </p:cNvCxnSpPr>
            <p:nvPr/>
          </p:nvCxnSpPr>
          <p:spPr>
            <a:xfrm flipH="1">
              <a:off x="2130521" y="4015398"/>
              <a:ext cx="1378195" cy="18638"/>
            </a:xfrm>
            <a:prstGeom prst="line">
              <a:avLst/>
            </a:prstGeom>
            <a:ln w="25400"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Rectangle 93"/>
            <p:cNvSpPr/>
            <p:nvPr/>
          </p:nvSpPr>
          <p:spPr>
            <a:xfrm>
              <a:off x="2051098" y="3698509"/>
              <a:ext cx="1307859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i="1" dirty="0"/>
                <a:t>/messages/events</a:t>
              </a:r>
            </a:p>
          </p:txBody>
        </p:sp>
        <p:cxnSp>
          <p:nvCxnSpPr>
            <p:cNvPr id="103" name="Straight Connector 102"/>
            <p:cNvCxnSpPr>
              <a:cxnSpLocks/>
            </p:cNvCxnSpPr>
            <p:nvPr/>
          </p:nvCxnSpPr>
          <p:spPr>
            <a:xfrm flipH="1">
              <a:off x="8069126" y="4633302"/>
              <a:ext cx="559485" cy="1"/>
            </a:xfrm>
            <a:prstGeom prst="line">
              <a:avLst/>
            </a:prstGeom>
            <a:ln w="25400"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/>
            <p:cNvSpPr txBox="1"/>
            <p:nvPr/>
          </p:nvSpPr>
          <p:spPr>
            <a:xfrm>
              <a:off x="6987558" y="3886217"/>
              <a:ext cx="1697765" cy="277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rgbClr val="0070C0"/>
                  </a:solidFill>
                </a:rPr>
                <a:t>Service Bus Queue</a:t>
              </a: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4354414" y="1711524"/>
              <a:ext cx="25638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00B0F0"/>
                  </a:solidFill>
                </a:rPr>
                <a:t>Telemetry Path (stream pipeline)</a:t>
              </a: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5109613" y="4052118"/>
              <a:ext cx="166195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00B0F0"/>
                  </a:solidFill>
                </a:rPr>
                <a:t>Non-Telemetry Path </a:t>
              </a:r>
            </a:p>
          </p:txBody>
        </p:sp>
        <p:pic>
          <p:nvPicPr>
            <p:cNvPr id="58" name="Picture 5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414548" y="2224917"/>
              <a:ext cx="821154" cy="830132"/>
            </a:xfrm>
            <a:prstGeom prst="rect">
              <a:avLst/>
            </a:prstGeom>
          </p:spPr>
        </p:pic>
        <p:pic>
          <p:nvPicPr>
            <p:cNvPr id="59" name="Picture 5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160908" y="2326894"/>
              <a:ext cx="813527" cy="708109"/>
            </a:xfrm>
            <a:prstGeom prst="rect">
              <a:avLst/>
            </a:prstGeom>
          </p:spPr>
        </p:pic>
        <p:cxnSp>
          <p:nvCxnSpPr>
            <p:cNvPr id="60" name="Straight Connector 59"/>
            <p:cNvCxnSpPr>
              <a:cxnSpLocks/>
            </p:cNvCxnSpPr>
            <p:nvPr/>
          </p:nvCxnSpPr>
          <p:spPr>
            <a:xfrm flipH="1">
              <a:off x="7963020" y="2666360"/>
              <a:ext cx="408041" cy="0"/>
            </a:xfrm>
            <a:prstGeom prst="line">
              <a:avLst/>
            </a:prstGeom>
            <a:ln w="25400"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/>
            <p:cNvSpPr txBox="1"/>
            <p:nvPr/>
          </p:nvSpPr>
          <p:spPr>
            <a:xfrm>
              <a:off x="8198188" y="1983794"/>
              <a:ext cx="1392280" cy="277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rgbClr val="0070C0"/>
                  </a:solidFill>
                </a:rPr>
                <a:t>Service Bus Queue</a:t>
              </a:r>
            </a:p>
          </p:txBody>
        </p:sp>
        <p:cxnSp>
          <p:nvCxnSpPr>
            <p:cNvPr id="63" name="Straight Connector 62"/>
            <p:cNvCxnSpPr>
              <a:cxnSpLocks/>
            </p:cNvCxnSpPr>
            <p:nvPr/>
          </p:nvCxnSpPr>
          <p:spPr>
            <a:xfrm flipH="1">
              <a:off x="9235702" y="2639983"/>
              <a:ext cx="408041" cy="0"/>
            </a:xfrm>
            <a:prstGeom prst="line">
              <a:avLst/>
            </a:prstGeom>
            <a:ln w="25400"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TextBox 65"/>
            <p:cNvSpPr txBox="1"/>
            <p:nvPr/>
          </p:nvSpPr>
          <p:spPr>
            <a:xfrm>
              <a:off x="6895768" y="2005733"/>
              <a:ext cx="1194240" cy="277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rgbClr val="0070C0"/>
                  </a:solidFill>
                </a:rPr>
                <a:t>Azure Functions</a:t>
              </a:r>
            </a:p>
          </p:txBody>
        </p:sp>
        <p:sp>
          <p:nvSpPr>
            <p:cNvPr id="71" name="Rectangle 70"/>
            <p:cNvSpPr/>
            <p:nvPr/>
          </p:nvSpPr>
          <p:spPr>
            <a:xfrm>
              <a:off x="3378535" y="1560699"/>
              <a:ext cx="3536809" cy="3957082"/>
            </a:xfrm>
            <a:prstGeom prst="rect">
              <a:avLst/>
            </a:prstGeom>
            <a:solidFill>
              <a:schemeClr val="accent1">
                <a:alpha val="1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2" name="TextBox 71"/>
            <p:cNvSpPr txBox="1"/>
            <p:nvPr/>
          </p:nvSpPr>
          <p:spPr>
            <a:xfrm rot="5400000">
              <a:off x="5703231" y="4681426"/>
              <a:ext cx="37014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rgbClr val="00B0F0"/>
                  </a:solidFill>
                </a:rPr>
                <a:t>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6147417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3358958" y="173422"/>
            <a:ext cx="713707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0070C0"/>
                </a:solidFill>
              </a:rPr>
              <a:t>Azure IoT Hub Source of Inputs</a:t>
            </a:r>
            <a:endParaRPr lang="en-US" sz="3600" dirty="0">
              <a:solidFill>
                <a:srgbClr val="0070C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391438" y="718775"/>
            <a:ext cx="6199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Routing for stream events (ESP/CEP) and message processing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3221339" y="1448762"/>
            <a:ext cx="6350258" cy="5219792"/>
            <a:chOff x="3221339" y="1448762"/>
            <a:chExt cx="6350258" cy="5219792"/>
          </a:xfrm>
        </p:grpSpPr>
        <p:sp>
          <p:nvSpPr>
            <p:cNvPr id="20" name="Rectangle 19"/>
            <p:cNvSpPr/>
            <p:nvPr/>
          </p:nvSpPr>
          <p:spPr>
            <a:xfrm>
              <a:off x="6347143" y="3424675"/>
              <a:ext cx="1447061" cy="3072464"/>
            </a:xfrm>
            <a:prstGeom prst="rect">
              <a:avLst/>
            </a:prstGeom>
            <a:solidFill>
              <a:schemeClr val="accent1">
                <a:alpha val="1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" name="Group 1"/>
            <p:cNvGrpSpPr/>
            <p:nvPr/>
          </p:nvGrpSpPr>
          <p:grpSpPr>
            <a:xfrm>
              <a:off x="4399004" y="3156431"/>
              <a:ext cx="1585044" cy="1395072"/>
              <a:chOff x="3976074" y="3615270"/>
              <a:chExt cx="2003122" cy="1944021"/>
            </a:xfrm>
          </p:grpSpPr>
          <p:pic>
            <p:nvPicPr>
              <p:cNvPr id="14" name="Picture 13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976074" y="3615270"/>
                <a:ext cx="2003122" cy="1790700"/>
              </a:xfrm>
              <a:prstGeom prst="rect">
                <a:avLst/>
              </a:prstGeom>
            </p:spPr>
          </p:pic>
          <p:sp>
            <p:nvSpPr>
              <p:cNvPr id="25" name="TextBox 24"/>
              <p:cNvSpPr txBox="1"/>
              <p:nvPr/>
            </p:nvSpPr>
            <p:spPr>
              <a:xfrm rot="2530937">
                <a:off x="5673419" y="3948713"/>
                <a:ext cx="209330" cy="91007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 rot="19342359">
                <a:off x="5585230" y="4649213"/>
                <a:ext cx="255319" cy="91007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</p:grpSp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18430" y="2094157"/>
              <a:ext cx="878516" cy="899905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31352" y="4134723"/>
              <a:ext cx="821154" cy="830132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635395" y="5249396"/>
              <a:ext cx="852578" cy="807536"/>
            </a:xfrm>
            <a:prstGeom prst="rect">
              <a:avLst/>
            </a:prstGeom>
          </p:spPr>
        </p:pic>
        <p:sp>
          <p:nvSpPr>
            <p:cNvPr id="29" name="TextBox 28"/>
            <p:cNvSpPr txBox="1"/>
            <p:nvPr/>
          </p:nvSpPr>
          <p:spPr>
            <a:xfrm>
              <a:off x="4439951" y="2774988"/>
              <a:ext cx="1463795" cy="63431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cxnSp>
          <p:nvCxnSpPr>
            <p:cNvPr id="48" name="Straight Connector 47"/>
            <p:cNvCxnSpPr>
              <a:cxnSpLocks/>
            </p:cNvCxnSpPr>
            <p:nvPr/>
          </p:nvCxnSpPr>
          <p:spPr>
            <a:xfrm flipH="1">
              <a:off x="5923982" y="4543294"/>
              <a:ext cx="707370" cy="0"/>
            </a:xfrm>
            <a:prstGeom prst="line">
              <a:avLst/>
            </a:prstGeom>
            <a:ln w="25400"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>
              <a:cxnSpLocks/>
            </p:cNvCxnSpPr>
            <p:nvPr/>
          </p:nvCxnSpPr>
          <p:spPr>
            <a:xfrm flipH="1">
              <a:off x="5945209" y="5665594"/>
              <a:ext cx="707370" cy="0"/>
            </a:xfrm>
            <a:prstGeom prst="line">
              <a:avLst/>
            </a:prstGeom>
            <a:ln w="25400"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>
              <a:cxnSpLocks/>
            </p:cNvCxnSpPr>
            <p:nvPr/>
          </p:nvCxnSpPr>
          <p:spPr>
            <a:xfrm flipH="1">
              <a:off x="5941925" y="2540919"/>
              <a:ext cx="707370" cy="0"/>
            </a:xfrm>
            <a:prstGeom prst="line">
              <a:avLst/>
            </a:prstGeom>
            <a:ln w="25400"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>
              <a:cxnSpLocks/>
            </p:cNvCxnSpPr>
            <p:nvPr/>
          </p:nvCxnSpPr>
          <p:spPr>
            <a:xfrm>
              <a:off x="5940124" y="2540919"/>
              <a:ext cx="21070" cy="3124675"/>
            </a:xfrm>
            <a:prstGeom prst="line">
              <a:avLst/>
            </a:prstGeom>
            <a:ln w="25400"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cxnSpLocks/>
              <a:stCxn id="64" idx="2"/>
            </p:cNvCxnSpPr>
            <p:nvPr/>
          </p:nvCxnSpPr>
          <p:spPr>
            <a:xfrm flipH="1">
              <a:off x="5408368" y="3906619"/>
              <a:ext cx="357608" cy="2"/>
            </a:xfrm>
            <a:prstGeom prst="line">
              <a:avLst/>
            </a:prstGeom>
            <a:ln w="25400"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TextBox 60"/>
            <p:cNvSpPr txBox="1"/>
            <p:nvPr/>
          </p:nvSpPr>
          <p:spPr>
            <a:xfrm>
              <a:off x="6352408" y="3447221"/>
              <a:ext cx="1708146" cy="277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rgbClr val="0070C0"/>
                  </a:solidFill>
                </a:rPr>
                <a:t>Custom Endpoints</a:t>
              </a: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6263996" y="1814334"/>
              <a:ext cx="1578841" cy="277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rgbClr val="0070C0"/>
                  </a:solidFill>
                </a:rPr>
                <a:t>Default Event Hub</a:t>
              </a: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6390762" y="4977166"/>
              <a:ext cx="1697765" cy="277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rgbClr val="0070C0"/>
                  </a:solidFill>
                </a:rPr>
                <a:t>Service Bus Topi</a:t>
              </a:r>
              <a:r>
                <a:rPr lang="en-US" sz="800" dirty="0">
                  <a:solidFill>
                    <a:srgbClr val="0070C0"/>
                  </a:solidFill>
                </a:rPr>
                <a:t>c</a:t>
              </a:r>
            </a:p>
          </p:txBody>
        </p:sp>
        <p:sp>
          <p:nvSpPr>
            <p:cNvPr id="64" name="Oval 63"/>
            <p:cNvSpPr/>
            <p:nvPr/>
          </p:nvSpPr>
          <p:spPr>
            <a:xfrm>
              <a:off x="5765976" y="3746819"/>
              <a:ext cx="340162" cy="319601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5803415" y="3750207"/>
              <a:ext cx="35712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</a:rPr>
                <a:t>R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607816" y="2876266"/>
              <a:ext cx="124672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rgbClr val="00B0F0"/>
                  </a:solidFill>
                </a:rPr>
                <a:t>IoT Hub</a:t>
              </a:r>
            </a:p>
          </p:txBody>
        </p:sp>
        <p:grpSp>
          <p:nvGrpSpPr>
            <p:cNvPr id="78" name="Group 77"/>
            <p:cNvGrpSpPr/>
            <p:nvPr/>
          </p:nvGrpSpPr>
          <p:grpSpPr>
            <a:xfrm>
              <a:off x="8927191" y="2288228"/>
              <a:ext cx="107152" cy="391738"/>
              <a:chOff x="4158986" y="2022935"/>
              <a:chExt cx="65749" cy="252103"/>
            </a:xfrm>
          </p:grpSpPr>
          <p:sp>
            <p:nvSpPr>
              <p:cNvPr id="77" name="Rectangle 76"/>
              <p:cNvSpPr/>
              <p:nvPr/>
            </p:nvSpPr>
            <p:spPr>
              <a:xfrm rot="19388552">
                <a:off x="4158987" y="2022935"/>
                <a:ext cx="65748" cy="7415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/>
              <p:cNvSpPr/>
              <p:nvPr/>
            </p:nvSpPr>
            <p:spPr>
              <a:xfrm rot="19388552">
                <a:off x="4158986" y="2200884"/>
                <a:ext cx="65748" cy="7415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3" name="Group 82"/>
            <p:cNvGrpSpPr/>
            <p:nvPr/>
          </p:nvGrpSpPr>
          <p:grpSpPr>
            <a:xfrm>
              <a:off x="8936754" y="3079582"/>
              <a:ext cx="107152" cy="391738"/>
              <a:chOff x="4158986" y="2022935"/>
              <a:chExt cx="65749" cy="252103"/>
            </a:xfrm>
          </p:grpSpPr>
          <p:sp>
            <p:nvSpPr>
              <p:cNvPr id="85" name="Rectangle 84"/>
              <p:cNvSpPr/>
              <p:nvPr/>
            </p:nvSpPr>
            <p:spPr>
              <a:xfrm rot="19388552">
                <a:off x="4158987" y="2022935"/>
                <a:ext cx="65748" cy="7415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/>
              <p:cNvSpPr/>
              <p:nvPr/>
            </p:nvSpPr>
            <p:spPr>
              <a:xfrm rot="19388552">
                <a:off x="4158986" y="2200884"/>
                <a:ext cx="65748" cy="7415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87" name="Straight Connector 86"/>
            <p:cNvCxnSpPr>
              <a:cxnSpLocks/>
            </p:cNvCxnSpPr>
            <p:nvPr/>
          </p:nvCxnSpPr>
          <p:spPr>
            <a:xfrm flipH="1">
              <a:off x="7475050" y="2540919"/>
              <a:ext cx="707370" cy="0"/>
            </a:xfrm>
            <a:prstGeom prst="line">
              <a:avLst/>
            </a:prstGeom>
            <a:ln w="25400"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TextBox 89"/>
            <p:cNvSpPr txBox="1"/>
            <p:nvPr/>
          </p:nvSpPr>
          <p:spPr>
            <a:xfrm>
              <a:off x="7947994" y="3828375"/>
              <a:ext cx="1588407" cy="277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rgbClr val="0070C0"/>
                  </a:solidFill>
                </a:rPr>
                <a:t>Azure Functions</a:t>
              </a:r>
            </a:p>
          </p:txBody>
        </p:sp>
        <p:cxnSp>
          <p:nvCxnSpPr>
            <p:cNvPr id="92" name="Straight Connector 91"/>
            <p:cNvCxnSpPr>
              <a:cxnSpLocks/>
            </p:cNvCxnSpPr>
            <p:nvPr/>
          </p:nvCxnSpPr>
          <p:spPr>
            <a:xfrm flipH="1">
              <a:off x="3319241" y="3885457"/>
              <a:ext cx="1378195" cy="18638"/>
            </a:xfrm>
            <a:prstGeom prst="line">
              <a:avLst/>
            </a:prstGeom>
            <a:ln w="25400"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Rectangle 93"/>
            <p:cNvSpPr/>
            <p:nvPr/>
          </p:nvSpPr>
          <p:spPr>
            <a:xfrm>
              <a:off x="3221339" y="3585721"/>
              <a:ext cx="1500923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i="1" dirty="0"/>
                <a:t>/messages/events</a:t>
              </a:r>
            </a:p>
          </p:txBody>
        </p:sp>
        <p:pic>
          <p:nvPicPr>
            <p:cNvPr id="1028" name="Picture 102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335432" y="4189240"/>
              <a:ext cx="813527" cy="708109"/>
            </a:xfrm>
            <a:prstGeom prst="rect">
              <a:avLst/>
            </a:prstGeom>
          </p:spPr>
        </p:pic>
        <p:cxnSp>
          <p:nvCxnSpPr>
            <p:cNvPr id="103" name="Straight Connector 102"/>
            <p:cNvCxnSpPr>
              <a:cxnSpLocks/>
            </p:cNvCxnSpPr>
            <p:nvPr/>
          </p:nvCxnSpPr>
          <p:spPr>
            <a:xfrm flipH="1">
              <a:off x="7452506" y="4543294"/>
              <a:ext cx="707370" cy="0"/>
            </a:xfrm>
            <a:prstGeom prst="line">
              <a:avLst/>
            </a:prstGeom>
            <a:ln w="25400"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/>
            <p:cNvSpPr txBox="1"/>
            <p:nvPr/>
          </p:nvSpPr>
          <p:spPr>
            <a:xfrm>
              <a:off x="6357598" y="3862424"/>
              <a:ext cx="1697765" cy="277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rgbClr val="0070C0"/>
                  </a:solidFill>
                </a:rPr>
                <a:t>Service Bus Queue</a:t>
              </a:r>
            </a:p>
          </p:txBody>
        </p:sp>
        <p:pic>
          <p:nvPicPr>
            <p:cNvPr id="104" name="Picture 10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335436" y="5249396"/>
              <a:ext cx="813527" cy="708109"/>
            </a:xfrm>
            <a:prstGeom prst="rect">
              <a:avLst/>
            </a:prstGeom>
          </p:spPr>
        </p:pic>
        <p:cxnSp>
          <p:nvCxnSpPr>
            <p:cNvPr id="105" name="Straight Connector 104"/>
            <p:cNvCxnSpPr>
              <a:cxnSpLocks/>
            </p:cNvCxnSpPr>
            <p:nvPr/>
          </p:nvCxnSpPr>
          <p:spPr>
            <a:xfrm flipH="1">
              <a:off x="7474276" y="5603452"/>
              <a:ext cx="707370" cy="0"/>
            </a:xfrm>
            <a:prstGeom prst="line">
              <a:avLst/>
            </a:prstGeom>
            <a:ln w="25400"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TextBox 106"/>
            <p:cNvSpPr txBox="1"/>
            <p:nvPr/>
          </p:nvSpPr>
          <p:spPr>
            <a:xfrm>
              <a:off x="7983190" y="4939078"/>
              <a:ext cx="1588407" cy="277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rgbClr val="0070C0"/>
                  </a:solidFill>
                </a:rPr>
                <a:t>Azure Functions</a:t>
              </a:r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6276918" y="6087103"/>
              <a:ext cx="1697765" cy="5814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b="1" dirty="0">
                  <a:solidFill>
                    <a:srgbClr val="0070C0"/>
                  </a:solidFill>
                </a:rPr>
                <a:t>S1</a:t>
              </a:r>
              <a:r>
                <a:rPr lang="en-US" sz="800" dirty="0">
                  <a:solidFill>
                    <a:srgbClr val="0070C0"/>
                  </a:solidFill>
                </a:rPr>
                <a:t>:  10 endpoints</a:t>
              </a:r>
            </a:p>
            <a:p>
              <a:r>
                <a:rPr lang="en-US" sz="800" dirty="0">
                  <a:solidFill>
                    <a:srgbClr val="0070C0"/>
                  </a:solidFill>
                </a:rPr>
                <a:t>        100 rules</a:t>
              </a: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7710652" y="1761701"/>
              <a:ext cx="1578841" cy="461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0070C0"/>
                  </a:solidFill>
                </a:rPr>
                <a:t>EventProcessorHost</a:t>
              </a:r>
            </a:p>
            <a:p>
              <a:pPr algn="ctr"/>
              <a:r>
                <a:rPr lang="en-US" sz="1200" dirty="0">
                  <a:solidFill>
                    <a:srgbClr val="0070C0"/>
                  </a:solidFill>
                </a:rPr>
                <a:t>Worker Role</a:t>
              </a:r>
            </a:p>
          </p:txBody>
        </p:sp>
        <p:grpSp>
          <p:nvGrpSpPr>
            <p:cNvPr id="51" name="Group 50"/>
            <p:cNvGrpSpPr/>
            <p:nvPr/>
          </p:nvGrpSpPr>
          <p:grpSpPr>
            <a:xfrm>
              <a:off x="7886940" y="2229522"/>
              <a:ext cx="1253014" cy="974678"/>
              <a:chOff x="7647679" y="5073784"/>
              <a:chExt cx="1253014" cy="974678"/>
            </a:xfrm>
          </p:grpSpPr>
          <p:pic>
            <p:nvPicPr>
              <p:cNvPr id="52" name="Picture 51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647679" y="5073784"/>
                <a:ext cx="1253014" cy="974678"/>
              </a:xfrm>
              <a:prstGeom prst="rect">
                <a:avLst/>
              </a:prstGeom>
            </p:spPr>
          </p:pic>
          <p:sp>
            <p:nvSpPr>
              <p:cNvPr id="53" name="Rectangle 52"/>
              <p:cNvSpPr/>
              <p:nvPr/>
            </p:nvSpPr>
            <p:spPr>
              <a:xfrm>
                <a:off x="7748438" y="5700114"/>
                <a:ext cx="1055758" cy="20912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6" name="TextBox 55"/>
            <p:cNvSpPr txBox="1"/>
            <p:nvPr/>
          </p:nvSpPr>
          <p:spPr>
            <a:xfrm>
              <a:off x="5984049" y="1448762"/>
              <a:ext cx="32214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B0F0"/>
                  </a:solidFill>
                </a:rPr>
                <a:t>Telemetry Path (stream pipeline)</a:t>
              </a: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6052692" y="3039224"/>
              <a:ext cx="21682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B0F0"/>
                  </a:solidFill>
                </a:rPr>
                <a:t>Non-Telemetry Path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6465911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2303682" y="256169"/>
            <a:ext cx="875949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0070C0"/>
                </a:solidFill>
              </a:rPr>
              <a:t>Azure Function - VETER Message Mediator </a:t>
            </a:r>
            <a:endParaRPr lang="en-US" sz="3600" dirty="0">
              <a:solidFill>
                <a:srgbClr val="0070C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177949" y="964919"/>
            <a:ext cx="4587156" cy="7729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2531019" y="817872"/>
            <a:ext cx="90777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https://xxxxxx.azurewebsites.net/api/microservice?code=xxxxx</a:t>
            </a:r>
            <a:r>
              <a:rPr lang="en-US" b="1" dirty="0">
                <a:solidFill>
                  <a:srgbClr val="FF0000"/>
                </a:solidFill>
              </a:rPr>
              <a:t>&amp;name=HelloCloud</a:t>
            </a:r>
          </a:p>
        </p:txBody>
      </p:sp>
      <p:sp>
        <p:nvSpPr>
          <p:cNvPr id="25" name="Arrow: Left-Right 24"/>
          <p:cNvSpPr/>
          <p:nvPr/>
        </p:nvSpPr>
        <p:spPr>
          <a:xfrm>
            <a:off x="1121882" y="7593078"/>
            <a:ext cx="1045750" cy="197277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283" y="7384650"/>
            <a:ext cx="2252332" cy="3717363"/>
          </a:xfrm>
          <a:prstGeom prst="rect">
            <a:avLst/>
          </a:prstGeom>
        </p:spPr>
      </p:pic>
      <p:cxnSp>
        <p:nvCxnSpPr>
          <p:cNvPr id="28" name="Straight Connector 27"/>
          <p:cNvCxnSpPr>
            <a:cxnSpLocks/>
          </p:cNvCxnSpPr>
          <p:nvPr/>
        </p:nvCxnSpPr>
        <p:spPr>
          <a:xfrm flipV="1">
            <a:off x="8360229" y="7584141"/>
            <a:ext cx="2574151" cy="215153"/>
          </a:xfrm>
          <a:prstGeom prst="line">
            <a:avLst/>
          </a:prstGeom>
          <a:ln w="952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/>
          <p:cNvGrpSpPr/>
          <p:nvPr/>
        </p:nvGrpSpPr>
        <p:grpSpPr>
          <a:xfrm>
            <a:off x="2808905" y="2105106"/>
            <a:ext cx="5459023" cy="2595307"/>
            <a:chOff x="2808905" y="2105106"/>
            <a:chExt cx="5459023" cy="2595307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90694" y="2447349"/>
              <a:ext cx="3772196" cy="1838578"/>
            </a:xfrm>
            <a:prstGeom prst="rect">
              <a:avLst/>
            </a:prstGeom>
          </p:spPr>
        </p:pic>
        <p:sp>
          <p:nvSpPr>
            <p:cNvPr id="30" name="TextBox 29"/>
            <p:cNvSpPr txBox="1"/>
            <p:nvPr/>
          </p:nvSpPr>
          <p:spPr>
            <a:xfrm>
              <a:off x="2808905" y="4331081"/>
              <a:ext cx="16919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Http Response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2850152" y="2105106"/>
              <a:ext cx="13277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Http Trigger</a:t>
              </a:r>
            </a:p>
          </p:txBody>
        </p:sp>
        <p:pic>
          <p:nvPicPr>
            <p:cNvPr id="44" name="Picture 4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38544" y="3141676"/>
              <a:ext cx="1029384" cy="1101201"/>
            </a:xfrm>
            <a:prstGeom prst="rect">
              <a:avLst/>
            </a:prstGeom>
          </p:spPr>
        </p:pic>
        <p:cxnSp>
          <p:nvCxnSpPr>
            <p:cNvPr id="21" name="Straight Arrow Connector 20"/>
            <p:cNvCxnSpPr>
              <a:cxnSpLocks/>
            </p:cNvCxnSpPr>
            <p:nvPr/>
          </p:nvCxnSpPr>
          <p:spPr>
            <a:xfrm>
              <a:off x="6762890" y="3531664"/>
              <a:ext cx="524933" cy="0"/>
            </a:xfrm>
            <a:prstGeom prst="straightConnector1">
              <a:avLst/>
            </a:prstGeom>
            <a:ln w="412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2836773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/>
          <p:cNvGrpSpPr/>
          <p:nvPr/>
        </p:nvGrpSpPr>
        <p:grpSpPr>
          <a:xfrm>
            <a:off x="8683102" y="3345854"/>
            <a:ext cx="1586067" cy="1183908"/>
            <a:chOff x="8354394" y="4834436"/>
            <a:chExt cx="1586067" cy="1183908"/>
          </a:xfrm>
        </p:grpSpPr>
        <p:sp>
          <p:nvSpPr>
            <p:cNvPr id="15" name="Rectangle 14"/>
            <p:cNvSpPr/>
            <p:nvPr/>
          </p:nvSpPr>
          <p:spPr>
            <a:xfrm>
              <a:off x="8732490" y="4834436"/>
              <a:ext cx="1207971" cy="118390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Customer</a:t>
              </a:r>
            </a:p>
            <a:p>
              <a:pPr algn="ctr"/>
              <a:r>
                <a:rPr lang="en-US" dirty="0"/>
                <a:t>Solution </a:t>
              </a:r>
            </a:p>
            <a:p>
              <a:pPr algn="ctr"/>
              <a:r>
                <a:rPr lang="en-US" dirty="0"/>
                <a:t>(Stack)</a:t>
              </a:r>
            </a:p>
          </p:txBody>
        </p:sp>
        <p:cxnSp>
          <p:nvCxnSpPr>
            <p:cNvPr id="17" name="Straight Arrow Connector 16"/>
            <p:cNvCxnSpPr>
              <a:cxnSpLocks/>
              <a:endCxn id="15" idx="1"/>
            </p:cNvCxnSpPr>
            <p:nvPr/>
          </p:nvCxnSpPr>
          <p:spPr>
            <a:xfrm>
              <a:off x="8354394" y="5426390"/>
              <a:ext cx="378096" cy="0"/>
            </a:xfrm>
            <a:prstGeom prst="straightConnector1">
              <a:avLst/>
            </a:prstGeom>
            <a:ln w="2222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Rectangle: Rounded Corners 39"/>
          <p:cNvSpPr/>
          <p:nvPr/>
        </p:nvSpPr>
        <p:spPr>
          <a:xfrm>
            <a:off x="4235450" y="3391708"/>
            <a:ext cx="965200" cy="109220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IoT Device</a:t>
            </a:r>
          </a:p>
        </p:txBody>
      </p:sp>
      <p:cxnSp>
        <p:nvCxnSpPr>
          <p:cNvPr id="51" name="Straight Arrow Connector 50"/>
          <p:cNvCxnSpPr>
            <a:cxnSpLocks/>
            <a:stCxn id="40" idx="3"/>
            <a:endCxn id="13" idx="1"/>
          </p:cNvCxnSpPr>
          <p:nvPr/>
        </p:nvCxnSpPr>
        <p:spPr>
          <a:xfrm>
            <a:off x="5200650" y="3937808"/>
            <a:ext cx="2444886" cy="5610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: Rounded Corners 53"/>
          <p:cNvSpPr/>
          <p:nvPr/>
        </p:nvSpPr>
        <p:spPr>
          <a:xfrm>
            <a:off x="4197350" y="1816908"/>
            <a:ext cx="965200" cy="1092200"/>
          </a:xfrm>
          <a:prstGeom prst="roundRect">
            <a:avLst/>
          </a:prstGeom>
          <a:solidFill>
            <a:srgbClr val="FFFF00"/>
          </a:solidFill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Azure IoT Edge</a:t>
            </a:r>
          </a:p>
        </p:txBody>
      </p:sp>
      <p:cxnSp>
        <p:nvCxnSpPr>
          <p:cNvPr id="55" name="Straight Arrow Connector 54"/>
          <p:cNvCxnSpPr>
            <a:cxnSpLocks/>
            <a:stCxn id="54" idx="3"/>
          </p:cNvCxnSpPr>
          <p:nvPr/>
        </p:nvCxnSpPr>
        <p:spPr>
          <a:xfrm>
            <a:off x="5162550" y="2363008"/>
            <a:ext cx="2470150" cy="1300942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: Rounded Corners 56"/>
          <p:cNvSpPr/>
          <p:nvPr/>
        </p:nvSpPr>
        <p:spPr>
          <a:xfrm>
            <a:off x="4235450" y="4814108"/>
            <a:ext cx="965200" cy="1092200"/>
          </a:xfrm>
          <a:prstGeom prst="roundRect">
            <a:avLst/>
          </a:prstGeom>
          <a:solidFill>
            <a:srgbClr val="FFFF00"/>
          </a:solidFill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Azure IoT Edge</a:t>
            </a:r>
          </a:p>
        </p:txBody>
      </p:sp>
      <p:cxnSp>
        <p:nvCxnSpPr>
          <p:cNvPr id="58" name="Straight Arrow Connector 57"/>
          <p:cNvCxnSpPr>
            <a:cxnSpLocks/>
            <a:stCxn id="57" idx="3"/>
          </p:cNvCxnSpPr>
          <p:nvPr/>
        </p:nvCxnSpPr>
        <p:spPr>
          <a:xfrm flipV="1">
            <a:off x="5200650" y="4254500"/>
            <a:ext cx="2406650" cy="1105708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: Rounded Corners 12"/>
          <p:cNvSpPr/>
          <p:nvPr/>
        </p:nvSpPr>
        <p:spPr>
          <a:xfrm>
            <a:off x="7645536" y="3351464"/>
            <a:ext cx="1020278" cy="1183908"/>
          </a:xfrm>
          <a:prstGeom prst="roundRect">
            <a:avLst/>
          </a:prstGeom>
          <a:solidFill>
            <a:srgbClr val="00B0F0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IoT Hub</a:t>
            </a:r>
          </a:p>
        </p:txBody>
      </p:sp>
      <p:sp>
        <p:nvSpPr>
          <p:cNvPr id="24" name="Arc 23"/>
          <p:cNvSpPr/>
          <p:nvPr/>
        </p:nvSpPr>
        <p:spPr>
          <a:xfrm>
            <a:off x="9589839" y="3226336"/>
            <a:ext cx="1140594" cy="1434163"/>
          </a:xfrm>
          <a:prstGeom prst="arc">
            <a:avLst>
              <a:gd name="adj1" fmla="val 16345173"/>
              <a:gd name="adj2" fmla="val 4956836"/>
            </a:avLst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Arc 24"/>
          <p:cNvSpPr/>
          <p:nvPr/>
        </p:nvSpPr>
        <p:spPr>
          <a:xfrm flipH="1">
            <a:off x="7188336" y="3226336"/>
            <a:ext cx="1477478" cy="1434163"/>
          </a:xfrm>
          <a:prstGeom prst="arc">
            <a:avLst>
              <a:gd name="adj1" fmla="val 16345173"/>
              <a:gd name="adj2" fmla="val 4956836"/>
            </a:avLst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26"/>
          <p:cNvCxnSpPr>
            <a:cxnSpLocks/>
            <a:stCxn id="25" idx="2"/>
            <a:endCxn id="24" idx="2"/>
          </p:cNvCxnSpPr>
          <p:nvPr/>
        </p:nvCxnSpPr>
        <p:spPr>
          <a:xfrm flipV="1">
            <a:off x="7834847" y="4651159"/>
            <a:ext cx="2417034" cy="373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Arc 32"/>
          <p:cNvSpPr/>
          <p:nvPr/>
        </p:nvSpPr>
        <p:spPr>
          <a:xfrm rot="298659">
            <a:off x="9119248" y="2905467"/>
            <a:ext cx="1092296" cy="736775"/>
          </a:xfrm>
          <a:prstGeom prst="arc">
            <a:avLst>
              <a:gd name="adj1" fmla="val 12729356"/>
              <a:gd name="adj2" fmla="val 21081367"/>
            </a:avLst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Arc 33"/>
          <p:cNvSpPr/>
          <p:nvPr/>
        </p:nvSpPr>
        <p:spPr>
          <a:xfrm rot="20401133">
            <a:off x="7862397" y="2873410"/>
            <a:ext cx="1116197" cy="1288796"/>
          </a:xfrm>
          <a:prstGeom prst="arc">
            <a:avLst>
              <a:gd name="adj1" fmla="val 13680056"/>
              <a:gd name="adj2" fmla="val 18344396"/>
            </a:avLst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Arc 34"/>
          <p:cNvSpPr/>
          <p:nvPr/>
        </p:nvSpPr>
        <p:spPr>
          <a:xfrm rot="318505">
            <a:off x="8365635" y="2824542"/>
            <a:ext cx="1091010" cy="1089388"/>
          </a:xfrm>
          <a:prstGeom prst="arc">
            <a:avLst>
              <a:gd name="adj1" fmla="val 13680056"/>
              <a:gd name="adj2" fmla="val 18546832"/>
            </a:avLst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8521700" y="2876550"/>
            <a:ext cx="7323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Azure</a:t>
            </a:r>
          </a:p>
        </p:txBody>
      </p:sp>
      <p:sp>
        <p:nvSpPr>
          <p:cNvPr id="61" name="Rectangle 60"/>
          <p:cNvSpPr/>
          <p:nvPr/>
        </p:nvSpPr>
        <p:spPr>
          <a:xfrm>
            <a:off x="3808633" y="59319"/>
            <a:ext cx="588781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0070C0"/>
                </a:solidFill>
              </a:rPr>
              <a:t>Microsoft Internet of Things</a:t>
            </a:r>
          </a:p>
          <a:p>
            <a:pPr algn="ctr"/>
            <a:r>
              <a:rPr lang="en-US" sz="2000" b="1" dirty="0"/>
              <a:t>High Level Topology </a:t>
            </a:r>
          </a:p>
        </p:txBody>
      </p:sp>
      <p:sp>
        <p:nvSpPr>
          <p:cNvPr id="64" name="Rectangle: Rounded Corners 63"/>
          <p:cNvSpPr/>
          <p:nvPr/>
        </p:nvSpPr>
        <p:spPr>
          <a:xfrm>
            <a:off x="2305050" y="4814108"/>
            <a:ext cx="965200" cy="109220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IoT Device</a:t>
            </a:r>
          </a:p>
        </p:txBody>
      </p:sp>
      <p:cxnSp>
        <p:nvCxnSpPr>
          <p:cNvPr id="65" name="Straight Arrow Connector 64"/>
          <p:cNvCxnSpPr>
            <a:cxnSpLocks/>
            <a:stCxn id="64" idx="3"/>
            <a:endCxn id="57" idx="1"/>
          </p:cNvCxnSpPr>
          <p:nvPr/>
        </p:nvCxnSpPr>
        <p:spPr>
          <a:xfrm>
            <a:off x="3270250" y="5360208"/>
            <a:ext cx="965200" cy="0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Explosion: 8 Points 70"/>
          <p:cNvSpPr/>
          <p:nvPr/>
        </p:nvSpPr>
        <p:spPr>
          <a:xfrm>
            <a:off x="4134118" y="1738647"/>
            <a:ext cx="302653" cy="238260"/>
          </a:xfrm>
          <a:prstGeom prst="irregularSeal1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Explosion: 8 Points 71"/>
          <p:cNvSpPr/>
          <p:nvPr/>
        </p:nvSpPr>
        <p:spPr>
          <a:xfrm>
            <a:off x="4153436" y="4752303"/>
            <a:ext cx="302653" cy="238260"/>
          </a:xfrm>
          <a:prstGeom prst="irregularSeal1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78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54" grpId="0" animBg="1"/>
      <p:bldP spid="57" grpId="0" animBg="1"/>
      <p:bldP spid="13" grpId="0" animBg="1"/>
      <p:bldP spid="64" grpId="0" animBg="1"/>
      <p:bldP spid="71" grpId="0" animBg="1"/>
      <p:bldP spid="72" grpId="0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7350" y="942975"/>
            <a:ext cx="8877300" cy="49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3209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008" y="435657"/>
            <a:ext cx="10993740" cy="613555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542" y="1689394"/>
            <a:ext cx="296481" cy="378322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V="1">
            <a:off x="8458613" y="3024457"/>
            <a:ext cx="1151725" cy="13960"/>
          </a:xfrm>
          <a:prstGeom prst="straightConnector1">
            <a:avLst/>
          </a:prstGeom>
          <a:ln w="444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5274" y="1806221"/>
            <a:ext cx="397170" cy="22577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0863" y="1772884"/>
            <a:ext cx="392571" cy="292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52022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3853" y="237138"/>
            <a:ext cx="7735910" cy="6092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76511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930" y="1526801"/>
            <a:ext cx="11473629" cy="4636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93921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716" y="1643062"/>
            <a:ext cx="11566503" cy="4435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36580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2303682" y="256169"/>
            <a:ext cx="875949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0070C0"/>
                </a:solidFill>
              </a:rPr>
              <a:t>Azure Function - VETER Message Mediator </a:t>
            </a:r>
            <a:endParaRPr lang="en-US" sz="3600" dirty="0">
              <a:solidFill>
                <a:srgbClr val="0070C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177949" y="964919"/>
            <a:ext cx="4587156" cy="7729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2531019" y="817872"/>
            <a:ext cx="90777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https://xxxxxx.azurewebsites.net/api/microservice?code=xxxxx</a:t>
            </a:r>
            <a:r>
              <a:rPr lang="en-US" b="1" dirty="0">
                <a:solidFill>
                  <a:srgbClr val="FF0000"/>
                </a:solidFill>
              </a:rPr>
              <a:t>&amp;name=HelloCloud</a:t>
            </a:r>
          </a:p>
        </p:txBody>
      </p:sp>
      <p:sp>
        <p:nvSpPr>
          <p:cNvPr id="25" name="Arrow: Left-Right 24"/>
          <p:cNvSpPr/>
          <p:nvPr/>
        </p:nvSpPr>
        <p:spPr>
          <a:xfrm>
            <a:off x="1121882" y="7593078"/>
            <a:ext cx="1045750" cy="197277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283" y="7384650"/>
            <a:ext cx="2252332" cy="3717363"/>
          </a:xfrm>
          <a:prstGeom prst="rect">
            <a:avLst/>
          </a:prstGeom>
        </p:spPr>
      </p:pic>
      <p:cxnSp>
        <p:nvCxnSpPr>
          <p:cNvPr id="28" name="Straight Connector 27"/>
          <p:cNvCxnSpPr>
            <a:cxnSpLocks/>
          </p:cNvCxnSpPr>
          <p:nvPr/>
        </p:nvCxnSpPr>
        <p:spPr>
          <a:xfrm flipV="1">
            <a:off x="8360229" y="7584141"/>
            <a:ext cx="2574151" cy="215153"/>
          </a:xfrm>
          <a:prstGeom prst="line">
            <a:avLst/>
          </a:prstGeom>
          <a:ln w="952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/>
          <p:cNvGrpSpPr/>
          <p:nvPr/>
        </p:nvGrpSpPr>
        <p:grpSpPr>
          <a:xfrm>
            <a:off x="2388676" y="1737865"/>
            <a:ext cx="3836994" cy="1645482"/>
            <a:chOff x="2865086" y="2550000"/>
            <a:chExt cx="3836994" cy="1645482"/>
          </a:xfrm>
        </p:grpSpPr>
        <p:sp>
          <p:nvSpPr>
            <p:cNvPr id="8" name="Flowchart: Terminator 7"/>
            <p:cNvSpPr/>
            <p:nvPr/>
          </p:nvSpPr>
          <p:spPr>
            <a:xfrm>
              <a:off x="3528165" y="2735516"/>
              <a:ext cx="2488433" cy="1459966"/>
            </a:xfrm>
            <a:prstGeom prst="flowChartTerminator">
              <a:avLst/>
            </a:prstGeom>
            <a:solidFill>
              <a:schemeClr val="bg1"/>
            </a:solidFill>
            <a:ln w="38100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6139443" y="3128505"/>
              <a:ext cx="56263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REST</a:t>
              </a:r>
            </a:p>
          </p:txBody>
        </p:sp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50779" y="2550000"/>
              <a:ext cx="527170" cy="458858"/>
            </a:xfrm>
            <a:prstGeom prst="rect">
              <a:avLst/>
            </a:prstGeom>
          </p:spPr>
        </p:pic>
        <p:sp>
          <p:nvSpPr>
            <p:cNvPr id="10" name="Flowchart: Alternate Process 9"/>
            <p:cNvSpPr/>
            <p:nvPr/>
          </p:nvSpPr>
          <p:spPr>
            <a:xfrm>
              <a:off x="4222899" y="3041271"/>
              <a:ext cx="1144765" cy="906622"/>
            </a:xfrm>
            <a:prstGeom prst="flowChartAlternateProcess">
              <a:avLst/>
            </a:prstGeom>
            <a:solidFill>
              <a:srgbClr val="FFFF00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tx1"/>
                  </a:solidFill>
                </a:rPr>
                <a:t>WCF Workflow</a:t>
              </a:r>
            </a:p>
            <a:p>
              <a:pPr algn="ctr"/>
              <a:r>
                <a:rPr lang="en-US" sz="1600" b="1" dirty="0">
                  <a:solidFill>
                    <a:schemeClr val="tx1"/>
                  </a:solidFill>
                </a:rPr>
                <a:t>Channel</a:t>
              </a:r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3358887" y="3104417"/>
              <a:ext cx="338555" cy="732153"/>
              <a:chOff x="3358889" y="3204000"/>
              <a:chExt cx="338555" cy="732153"/>
            </a:xfrm>
          </p:grpSpPr>
          <p:sp>
            <p:nvSpPr>
              <p:cNvPr id="11" name="Flowchart: Alternate Process 10"/>
              <p:cNvSpPr/>
              <p:nvPr/>
            </p:nvSpPr>
            <p:spPr>
              <a:xfrm>
                <a:off x="3403838" y="3204000"/>
                <a:ext cx="293606" cy="732153"/>
              </a:xfrm>
              <a:prstGeom prst="flowChartAlternateProcess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/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 rot="16200000">
                <a:off x="3263321" y="3335839"/>
                <a:ext cx="52968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solidFill>
                      <a:schemeClr val="bg1"/>
                    </a:solidFill>
                  </a:rPr>
                  <a:t>Req</a:t>
                </a:r>
              </a:p>
            </p:txBody>
          </p:sp>
        </p:grpSp>
        <p:grpSp>
          <p:nvGrpSpPr>
            <p:cNvPr id="32" name="Group 31"/>
            <p:cNvGrpSpPr/>
            <p:nvPr/>
          </p:nvGrpSpPr>
          <p:grpSpPr>
            <a:xfrm>
              <a:off x="5800889" y="3128505"/>
              <a:ext cx="338555" cy="732153"/>
              <a:chOff x="3358889" y="3204000"/>
              <a:chExt cx="338555" cy="732153"/>
            </a:xfrm>
          </p:grpSpPr>
          <p:sp>
            <p:nvSpPr>
              <p:cNvPr id="34" name="Flowchart: Alternate Process 33"/>
              <p:cNvSpPr/>
              <p:nvPr/>
            </p:nvSpPr>
            <p:spPr>
              <a:xfrm>
                <a:off x="3403838" y="3204000"/>
                <a:ext cx="293606" cy="732153"/>
              </a:xfrm>
              <a:prstGeom prst="flowChartAlternateProcess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/>
              </a:p>
            </p:txBody>
          </p:sp>
          <p:sp>
            <p:nvSpPr>
              <p:cNvPr id="35" name="TextBox 34"/>
              <p:cNvSpPr txBox="1"/>
              <p:nvPr/>
            </p:nvSpPr>
            <p:spPr>
              <a:xfrm rot="16200000">
                <a:off x="3263321" y="3335839"/>
                <a:ext cx="52968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solidFill>
                      <a:schemeClr val="bg1"/>
                    </a:solidFill>
                  </a:rPr>
                  <a:t>Rsp</a:t>
                </a:r>
              </a:p>
            </p:txBody>
          </p:sp>
        </p:grpSp>
        <p:sp>
          <p:nvSpPr>
            <p:cNvPr id="14" name="Arrow: Right 13"/>
            <p:cNvSpPr/>
            <p:nvPr/>
          </p:nvSpPr>
          <p:spPr>
            <a:xfrm>
              <a:off x="2924926" y="3389063"/>
              <a:ext cx="471327" cy="18710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Arrow: Right 35"/>
            <p:cNvSpPr/>
            <p:nvPr/>
          </p:nvSpPr>
          <p:spPr>
            <a:xfrm>
              <a:off x="3744725" y="3385492"/>
              <a:ext cx="433224" cy="17256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Arrow: Right 38"/>
            <p:cNvSpPr/>
            <p:nvPr/>
          </p:nvSpPr>
          <p:spPr>
            <a:xfrm>
              <a:off x="5412614" y="3391452"/>
              <a:ext cx="433224" cy="17256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Arrow: Right 39"/>
            <p:cNvSpPr/>
            <p:nvPr/>
          </p:nvSpPr>
          <p:spPr>
            <a:xfrm>
              <a:off x="6184393" y="3405533"/>
              <a:ext cx="433224" cy="17256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2865086" y="3110987"/>
              <a:ext cx="56263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REST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1953926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/>
          <p:cNvGrpSpPr/>
          <p:nvPr/>
        </p:nvGrpSpPr>
        <p:grpSpPr>
          <a:xfrm>
            <a:off x="2139766" y="2318430"/>
            <a:ext cx="4448994" cy="2736170"/>
            <a:chOff x="2516624" y="2140630"/>
            <a:chExt cx="3402945" cy="1804751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70019" y="3061158"/>
              <a:ext cx="650601" cy="533529"/>
            </a:xfrm>
            <a:prstGeom prst="rect">
              <a:avLst/>
            </a:prstGeom>
          </p:spPr>
        </p:pic>
        <p:sp>
          <p:nvSpPr>
            <p:cNvPr id="6" name="Flowchart: Alternate Process 5"/>
            <p:cNvSpPr/>
            <p:nvPr/>
          </p:nvSpPr>
          <p:spPr>
            <a:xfrm>
              <a:off x="4984289" y="2589756"/>
              <a:ext cx="808328" cy="1355625"/>
            </a:xfrm>
            <a:prstGeom prst="flowChartAlternateProcess">
              <a:avLst/>
            </a:prstGeom>
            <a:solidFill>
              <a:schemeClr val="bg1"/>
            </a:solidFill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4930220" y="2589756"/>
              <a:ext cx="862397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0070C0"/>
                  </a:solidFill>
                  <a:latin typeface="az_ea_font"/>
                </a:rPr>
                <a:t>Azure Function</a:t>
              </a:r>
              <a:endParaRPr lang="en-US" sz="1400" b="1" dirty="0">
                <a:solidFill>
                  <a:srgbClr val="0070C0"/>
                </a:solidFill>
              </a:endParaRPr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07541" y="3131247"/>
              <a:ext cx="611127" cy="532804"/>
            </a:xfrm>
            <a:prstGeom prst="rect">
              <a:avLst/>
            </a:prstGeom>
          </p:spPr>
        </p:pic>
        <p:cxnSp>
          <p:nvCxnSpPr>
            <p:cNvPr id="9" name="Straight Connector 8"/>
            <p:cNvCxnSpPr>
              <a:cxnSpLocks/>
            </p:cNvCxnSpPr>
            <p:nvPr/>
          </p:nvCxnSpPr>
          <p:spPr>
            <a:xfrm flipV="1">
              <a:off x="3456199" y="3309478"/>
              <a:ext cx="1501056" cy="7370"/>
            </a:xfrm>
            <a:prstGeom prst="line">
              <a:avLst/>
            </a:prstGeom>
            <a:ln w="38100">
              <a:solidFill>
                <a:srgbClr val="FFC000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 9"/>
            <p:cNvSpPr/>
            <p:nvPr/>
          </p:nvSpPr>
          <p:spPr>
            <a:xfrm>
              <a:off x="3451201" y="3061158"/>
              <a:ext cx="1595181" cy="20264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dirty="0"/>
                <a:t>/messages/devicebound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516624" y="2701618"/>
              <a:ext cx="1253239" cy="24767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0070C0"/>
                  </a:solidFill>
                  <a:latin typeface="az_ea_font"/>
                </a:rPr>
                <a:t>Azure IoT Hub</a:t>
              </a:r>
              <a:endParaRPr lang="en-US" sz="1600" b="1" dirty="0">
                <a:solidFill>
                  <a:srgbClr val="0070C0"/>
                </a:solidFill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972118" y="3562102"/>
              <a:ext cx="862397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i="1" dirty="0">
                  <a:solidFill>
                    <a:srgbClr val="0070C0"/>
                  </a:solidFill>
                  <a:latin typeface="az_ea_font"/>
                </a:rPr>
                <a:t>HttpC2D</a:t>
              </a:r>
              <a:endParaRPr lang="en-US" sz="1400" i="1" dirty="0">
                <a:solidFill>
                  <a:srgbClr val="0070C0"/>
                </a:solidFill>
              </a:endParaRPr>
            </a:p>
          </p:txBody>
        </p:sp>
        <p:cxnSp>
          <p:nvCxnSpPr>
            <p:cNvPr id="16" name="Straight Connector 15"/>
            <p:cNvCxnSpPr>
              <a:cxnSpLocks/>
            </p:cNvCxnSpPr>
            <p:nvPr/>
          </p:nvCxnSpPr>
          <p:spPr>
            <a:xfrm flipH="1" flipV="1">
              <a:off x="5390471" y="2140630"/>
              <a:ext cx="1" cy="430856"/>
            </a:xfrm>
            <a:prstGeom prst="line">
              <a:avLst/>
            </a:prstGeom>
            <a:ln w="44450">
              <a:solidFill>
                <a:srgbClr val="FFC000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/>
            <p:cNvSpPr/>
            <p:nvPr/>
          </p:nvSpPr>
          <p:spPr>
            <a:xfrm>
              <a:off x="3936585" y="3322143"/>
              <a:ext cx="516253" cy="20264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dirty="0"/>
                <a:t>AMQP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5403316" y="2207698"/>
              <a:ext cx="516253" cy="20264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dirty="0"/>
                <a:t>Https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9590423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8265"/>
            <a:ext cx="10604485" cy="5952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4500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91272</TotalTime>
  <Words>2298</Words>
  <Application>Microsoft Office PowerPoint</Application>
  <PresentationFormat>Widescreen</PresentationFormat>
  <Paragraphs>762</Paragraphs>
  <Slides>95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95</vt:i4>
      </vt:variant>
    </vt:vector>
  </HeadingPairs>
  <TitlesOfParts>
    <vt:vector size="104" baseType="lpstr">
      <vt:lpstr>Arial</vt:lpstr>
      <vt:lpstr>az_ea_font</vt:lpstr>
      <vt:lpstr>Calibri</vt:lpstr>
      <vt:lpstr>Calibri Light</vt:lpstr>
      <vt:lpstr>Courier New</vt:lpstr>
      <vt:lpstr>impact</vt:lpstr>
      <vt:lpstr>Wingdings</vt:lpstr>
      <vt:lpstr>ヒラギノ角ゴ Pro W3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Roman Kiss</dc:creator>
  <cp:lastModifiedBy>Roman Kiss</cp:lastModifiedBy>
  <cp:revision>447</cp:revision>
  <dcterms:created xsi:type="dcterms:W3CDTF">2016-02-28T07:45:57Z</dcterms:created>
  <dcterms:modified xsi:type="dcterms:W3CDTF">2017-05-15T11:03:49Z</dcterms:modified>
</cp:coreProperties>
</file>